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2"/>
    <a:srgbClr val="4784B4"/>
    <a:srgbClr val="005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 snapToGrid="0">
      <p:cViewPr varScale="1">
        <p:scale>
          <a:sx n="65" d="100"/>
          <a:sy n="65" d="100"/>
        </p:scale>
        <p:origin x="667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9509B57-7720-4B91-9663-BAAEAB2EEA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FCB23E-D6A7-410F-A1AD-73D9C7DA6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512C-00D8-4DBE-9531-518A79796299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0ABC2A-3D38-41D8-A8FB-81AADA3349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3791F1-0E8D-4EA7-BFE8-6B32595EDB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68D1F-90D8-433B-A7E3-32788ED0F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36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52603-A5EC-4EF1-B450-0492AE1B5DF8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AE8F8-466D-47DF-9AF5-B838BB3034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46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A389B-E4F2-45FF-B517-5458588009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973" y="168429"/>
            <a:ext cx="8962902" cy="1437087"/>
          </a:xfrm>
        </p:spPr>
        <p:txBody>
          <a:bodyPr anchor="ctr"/>
          <a:lstStyle>
            <a:lvl1pPr marL="0" indent="0" algn="ctr">
              <a:buSzPct val="40000"/>
              <a:buFontTx/>
              <a:buNone/>
              <a:defRPr sz="3200" b="1"/>
            </a:lvl1pPr>
          </a:lstStyle>
          <a:p>
            <a:r>
              <a:rPr lang="de-DE" dirty="0"/>
              <a:t> Titel hinzufügen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3E4B45-9BF9-4757-AC8E-129811FCAD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973" y="2658140"/>
            <a:ext cx="8962902" cy="3362650"/>
          </a:xfrm>
        </p:spPr>
        <p:txBody>
          <a:bodyPr/>
          <a:lstStyle>
            <a:lvl1pPr marL="342900" indent="-342900" algn="ctr">
              <a:buFontTx/>
              <a:buBlip>
                <a:blip r:embed="rId2"/>
              </a:buBlip>
              <a:defRPr sz="2400"/>
            </a:lvl1pPr>
            <a:lvl2pPr marL="800100" indent="-342900" algn="ctr">
              <a:buSzPct val="90000"/>
              <a:buFontTx/>
              <a:buBlip>
                <a:blip r:embed="rId3"/>
              </a:buBlip>
              <a:defRPr sz="2000"/>
            </a:lvl2pPr>
            <a:lvl3pPr marL="1200150" indent="-285750" algn="ctr">
              <a:buFont typeface="Arial" panose="020B0604020202020204" pitchFamily="34" charset="0"/>
              <a:buChar char="•"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4E95F91E-BDDE-473E-83D0-EFD4AB9F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06324" y="167229"/>
            <a:ext cx="1027690" cy="365125"/>
          </a:xfrm>
        </p:spPr>
        <p:txBody>
          <a:bodyPr/>
          <a:lstStyle/>
          <a:p>
            <a:fld id="{CFAB06F4-96FE-40B6-B76F-D792EAF7DB08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8CDAF-FCE0-4B1C-B2A7-35C39B60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9" y="229470"/>
            <a:ext cx="4648154" cy="1777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CFD7C8-1A13-4012-ACE2-DC4F8C79B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7206" y="229470"/>
            <a:ext cx="6854065" cy="57794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6C7875-FCB1-4A17-9A12-F32F62CDB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729" y="2197326"/>
            <a:ext cx="46481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A45147-61B7-413C-AE83-E76FD166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9BF-6BBE-4552-A930-869DB5744DB9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BA770-9D34-4DB8-BD09-DA729070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81085E-9D64-4876-9A4C-419BCEFAC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A4F998-5CF5-4107-BBA6-CFC7AEA9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103C-8009-4873-96B2-6B31922D482C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637DCE5-0617-40B7-A14C-14BD03E67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3E81EF-6F2B-4FD5-AE52-E2E490DC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FD68F2-51F5-4EF3-865B-B9F43FB5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9C69-A6E6-4B13-9537-EE7B23201FB4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F8527-3F4B-4C67-85C3-A68BA06E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70FF37-E963-4A8F-8D59-6449574C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CC44-984A-46A1-A861-14E982946DC0}" type="datetime1">
              <a:rPr lang="de-DE" smtClean="0"/>
              <a:t>18.03.2025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90099E-1A39-4964-86D2-76AD90A39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3113793"/>
            <a:ext cx="1879600" cy="9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7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A389B-E4F2-45FF-B517-5458588009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973" y="168429"/>
            <a:ext cx="8962902" cy="2679539"/>
          </a:xfrm>
        </p:spPr>
        <p:txBody>
          <a:bodyPr anchor="ctr"/>
          <a:lstStyle>
            <a:lvl1pPr marL="0" indent="0" algn="ctr">
              <a:buSzPct val="40000"/>
              <a:buFontTx/>
              <a:buNone/>
              <a:defRPr sz="4800" b="1"/>
            </a:lvl1pPr>
          </a:lstStyle>
          <a:p>
            <a:r>
              <a:rPr lang="de-DE" dirty="0"/>
              <a:t> Praktische Ausbildung und Seefahrtzeit als </a:t>
            </a:r>
            <a:r>
              <a:rPr lang="de-DE" dirty="0" err="1"/>
              <a:t>Offiziersassistent:in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3E4B45-9BF9-4757-AC8E-129811FCA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73" y="3107514"/>
            <a:ext cx="8962902" cy="291327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3FEF7E77-6BD5-4A55-84A6-8242D2EC37F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766395" y="3951823"/>
            <a:ext cx="3816058" cy="1478691"/>
          </a:xfrm>
        </p:spPr>
        <p:txBody>
          <a:bodyPr>
            <a:norm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2400"/>
            </a:lvl1pPr>
          </a:lstStyle>
          <a:p>
            <a:r>
              <a:rPr lang="de-DE" dirty="0"/>
              <a:t> Hallo</a:t>
            </a:r>
          </a:p>
          <a:p>
            <a:r>
              <a:rPr lang="de-DE" dirty="0"/>
              <a:t> Moin</a:t>
            </a:r>
          </a:p>
          <a:p>
            <a:r>
              <a:rPr lang="de-DE" dirty="0"/>
              <a:t> Ahoi</a:t>
            </a:r>
          </a:p>
        </p:txBody>
      </p:sp>
    </p:spTree>
    <p:extLst>
      <p:ext uri="{BB962C8B-B14F-4D97-AF65-F5344CB8AC3E}">
        <p14:creationId xmlns:p14="http://schemas.microsoft.com/office/powerpoint/2010/main" val="394746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ED5E3-CFED-4212-A2BA-E181512F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EEC55B-539E-41C2-A48D-909A269AB9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1285AD54-5644-4937-A2EF-9ED37195A65C}" type="datetime1">
              <a:rPr lang="de-DE" smtClean="0"/>
              <a:t>18.03.2025</a:t>
            </a:fld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DD4E3F4F-7407-4008-BA6C-09268658E3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6074" y="2565400"/>
            <a:ext cx="1330325" cy="119852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43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41D22-441A-4FA7-B8D0-BC6D20EF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05DDDD-9A10-4364-9686-AA24BE46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47E493-63EE-4118-A805-CE929BC9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06F4-96FE-40B6-B76F-D792EAF7DB08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54AE1-3A4B-4871-9221-E27D3C15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5" y="187696"/>
            <a:ext cx="89500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E3250E-419E-4846-B16F-5C87B824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455" y="3434588"/>
            <a:ext cx="8950010" cy="25268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D88660-04C2-408A-9D9E-9FBC587A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8DF7-EFE0-4656-8EFC-9AA77511D99A}" type="datetime1">
              <a:rPr lang="de-DE" smtClean="0"/>
              <a:t>18.03.2025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8F7E6C-6215-49B1-8699-B087D5E8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6471" y="634773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4C8A4-E2A8-47F6-95D7-32D9823C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467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63D794FE-32B6-493D-BE38-4A4DA848EB5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F978A42-56CE-4CF8-9659-A43920CDB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328930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10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5DC-4B3A-4EB3-BE3B-E570C92B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F3B7C9-493D-44D8-9C8F-93D9622FB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729" y="1643774"/>
            <a:ext cx="41148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6B53FC-C26E-4DBF-AF85-E776C4EBC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551" y="1643774"/>
            <a:ext cx="4443823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124933-B479-4121-B366-1183E671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0D3E-80B1-4034-9DDF-9AD39D9DA195}" type="datetime1">
              <a:rPr lang="de-DE" smtClean="0"/>
              <a:t>18.03.2025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E3AB88-F8D8-44E8-806B-EBD97106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6471" y="634773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38FCB0-8365-49CA-B85D-B129830E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467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63D794FE-32B6-493D-BE38-4A4DA848EB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368FC-67A8-4E37-84FE-C680C358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45" y="182563"/>
            <a:ext cx="8965822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6DA3E2-5848-479D-A96C-0085A5E2B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46" y="1594644"/>
            <a:ext cx="44829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59B689-9343-47AC-8A41-0B1DBF817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645" y="2418556"/>
            <a:ext cx="4482910" cy="36363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95943C-655F-4425-AC6F-31E822939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9556" y="1594644"/>
            <a:ext cx="44829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216FE1-DDAA-42B3-9BF2-44B676283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9556" y="2418556"/>
            <a:ext cx="448291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05BC47-004A-4DA4-8B5B-954B032E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63F8-9195-4E3B-8A20-89027EBEE963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9EBBC-5D88-4562-8E7B-47C97776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C9C9AB-08CF-4DAB-B0C1-4A549C2B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1198-FD30-46D8-8EB6-7FF511CFE437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92D8B0-70D6-41C2-960B-DD904239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BF54-BC59-4531-8FAE-6A0EB61EC72D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3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0330D-1752-4220-BB36-27FAAB3E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97" y="2255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C13132-8E56-4A97-90AE-04124317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433" y="225502"/>
            <a:ext cx="5364959" cy="5735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A48FDD-13AC-46C1-9E6C-9624310CA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897" y="2049461"/>
            <a:ext cx="3932237" cy="39119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5ABD79-9740-4FEC-931C-A62DA5C7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D748-EDDB-40FE-AA12-90432BFB0919}" type="datetime1">
              <a:rPr lang="de-DE" smtClean="0"/>
              <a:t>18.03.2025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BAC9AF9-51C3-47A5-85C1-CF879F2A94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16">
            <a:alphaModFix amt="85000"/>
          </a:blip>
          <a:srcRect r="724" b="14338"/>
          <a:stretch/>
        </p:blipFill>
        <p:spPr>
          <a:xfrm>
            <a:off x="0" y="0"/>
            <a:ext cx="12192000" cy="6185430"/>
          </a:xfrm>
          <a:prstGeom prst="rect">
            <a:avLst/>
          </a:prstGeom>
          <a:effectLst>
            <a:softEdge rad="0"/>
          </a:effectLst>
        </p:spPr>
      </p:pic>
      <p:sp useBgFill="1">
        <p:nvSpPr>
          <p:cNvPr id="11" name="Ellipse 10">
            <a:extLst>
              <a:ext uri="{FF2B5EF4-FFF2-40B4-BE49-F238E27FC236}">
                <a16:creationId xmlns:a16="http://schemas.microsoft.com/office/drawing/2014/main" id="{A8AD6EBA-4378-448B-8174-E3D436EB4D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533020" y="-1884790"/>
            <a:ext cx="11520169" cy="9955010"/>
          </a:xfrm>
          <a:prstGeom prst="ellipse">
            <a:avLst/>
          </a:prstGeom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618558-5CD6-4D46-9CFF-3C8D196D9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20729" y="162309"/>
            <a:ext cx="8887645" cy="1333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1B3F48-D2EF-4AAE-AAF7-8892F779C4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1006324" y="167229"/>
            <a:ext cx="1027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A68356-6CE6-4C5C-A961-EA9A79CCD13F}" type="datetime1">
              <a:rPr lang="de-DE" smtClean="0"/>
              <a:t>18.03.2025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5684A2-F889-4288-A6B2-B61ABFB4A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9" b="32626"/>
          <a:stretch/>
        </p:blipFill>
        <p:spPr>
          <a:xfrm>
            <a:off x="220729" y="6311900"/>
            <a:ext cx="2090075" cy="37767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E84D25-80CB-4343-A68E-FAFA4F1D9C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20729" y="1635307"/>
            <a:ext cx="8887645" cy="455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C1D4B4-F187-458B-AD8B-9B2E9777E7A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399" y="6193971"/>
            <a:ext cx="493872" cy="6640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EC693E-B1FC-4B8C-8145-FBFA01325D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792585" y="6264375"/>
            <a:ext cx="207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6">
                    <a:lumMod val="10000"/>
                  </a:schemeClr>
                </a:solidFill>
              </a:rPr>
              <a:t>Berufsbildungsstelle Seeschifffahrt e. V.</a:t>
            </a:r>
          </a:p>
        </p:txBody>
      </p:sp>
    </p:spTree>
    <p:extLst>
      <p:ext uri="{BB962C8B-B14F-4D97-AF65-F5344CB8AC3E}">
        <p14:creationId xmlns:p14="http://schemas.microsoft.com/office/powerpoint/2010/main" val="135803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4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2A6956-E256-4EFD-B71C-1346D9B50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Geplante Änderungen an der See-BAV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6EE5F4CF-8CB0-4AB6-85A9-258C5308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73" y="1913860"/>
            <a:ext cx="8962902" cy="4106930"/>
          </a:xfrm>
        </p:spPr>
        <p:txBody>
          <a:bodyPr/>
          <a:lstStyle/>
          <a:p>
            <a:pPr algn="l"/>
            <a:r>
              <a:rPr lang="de-DE" dirty="0"/>
              <a:t>Geplante Änderungen im Abstimmungsprozess mit Verbänden, Ländern und Ministerien</a:t>
            </a:r>
          </a:p>
          <a:p>
            <a:pPr marL="0" indent="0" algn="l">
              <a:buNone/>
            </a:pPr>
            <a:endParaRPr lang="de-DE" dirty="0"/>
          </a:p>
          <a:p>
            <a:pPr lvl="1" algn="l"/>
            <a:r>
              <a:rPr lang="de-DE" dirty="0"/>
              <a:t>Änderung in § 17 um Mindestanzahl der Prüfungsausschussmitglieder von fünf auf drei hinabzusetzen</a:t>
            </a:r>
          </a:p>
          <a:p>
            <a:pPr lvl="1" algn="l"/>
            <a:r>
              <a:rPr lang="de-DE" dirty="0"/>
              <a:t>Änderung der Zusammenstellung der Prüfungsaufgabenerstellungsausschüsse / Abkopplung von Prüfungsausschüssen. Flexiblerer Einsatz von fach- und sachkundigen Experten, die für den Prüfungsausschuss aber nicht zur Verfügung stehen. </a:t>
            </a:r>
          </a:p>
          <a:p>
            <a:pPr marL="914400" lvl="2" indent="0" algn="l">
              <a:buNone/>
            </a:pPr>
            <a:endParaRPr lang="de-DE" dirty="0"/>
          </a:p>
          <a:p>
            <a:pPr marL="457200" lvl="1" indent="0" algn="l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FCA81F-7D4D-477F-A42E-5A5D5BE5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49D-F79C-4BB2-AFA6-CF813C0E9905}" type="datetime1">
              <a:rPr lang="de-DE" smtClean="0"/>
              <a:t>18.03.2025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8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F071A-8C23-6DE0-8821-A679F5D9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CBAAA64-A7F2-63CC-2924-3EE7B77CA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Änderungen in der Ausbildung im Vorfeld zu den STCW-Änderungen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61EF5FB9-C8BA-C444-55FB-0B0BD42D9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73" y="1913860"/>
            <a:ext cx="8962902" cy="4106930"/>
          </a:xfrm>
        </p:spPr>
        <p:txBody>
          <a:bodyPr/>
          <a:lstStyle/>
          <a:p>
            <a:pPr algn="l"/>
            <a:r>
              <a:rPr lang="de-DE" dirty="0"/>
              <a:t>Umsetzung der Änderungen im Sicherheitsgrundlehrgang spätestens zum 01.01.2026</a:t>
            </a:r>
          </a:p>
          <a:p>
            <a:pPr algn="l"/>
            <a:r>
              <a:rPr lang="de-DE" dirty="0"/>
              <a:t>Zwangsläufig muss auch eine Anpassung in der ÜA B&amp;R erfolgen</a:t>
            </a:r>
          </a:p>
          <a:p>
            <a:pPr marL="0" indent="0" algn="l">
              <a:buNone/>
            </a:pPr>
            <a:endParaRPr lang="de-DE" dirty="0"/>
          </a:p>
          <a:p>
            <a:pPr lvl="1" algn="l"/>
            <a:r>
              <a:rPr lang="de-DE" dirty="0"/>
              <a:t>Da es sich um eine Änderung handelt, die hauptsächlich im Theorie-Komplex angesiedelt ist, muss in Abstimmung der 3 Schulstandorte eine Anpassung der didaktischen Jahresplanung erfolgen („Personal </a:t>
            </a:r>
            <a:r>
              <a:rPr lang="de-DE" dirty="0" err="1"/>
              <a:t>Safety</a:t>
            </a:r>
            <a:r>
              <a:rPr lang="de-DE" dirty="0"/>
              <a:t> and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/>
              <a:t>“)</a:t>
            </a:r>
            <a:endParaRPr lang="de-DE" dirty="0"/>
          </a:p>
          <a:p>
            <a:pPr lvl="1" algn="l"/>
            <a:r>
              <a:rPr lang="de-DE" dirty="0"/>
              <a:t>„</a:t>
            </a:r>
            <a:r>
              <a:rPr lang="en-US" dirty="0"/>
              <a:t>Contribute to the prevention of and response to bullying and harassment, including sexual assault and sexual harassment”</a:t>
            </a:r>
          </a:p>
          <a:p>
            <a:pPr marL="457200" lvl="1" indent="0" algn="l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6DA764-B536-AACE-349D-4AB6E0AF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49D-F79C-4BB2-AFA6-CF813C0E9905}" type="datetime1">
              <a:rPr lang="de-DE" smtClean="0"/>
              <a:t>18.03.2025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4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achMeer Master-Farbsettinh">
      <a:dk1>
        <a:srgbClr val="0B6FA1"/>
      </a:dk1>
      <a:lt1>
        <a:sysClr val="window" lastClr="FFFFFF"/>
      </a:lt1>
      <a:dk2>
        <a:srgbClr val="005498"/>
      </a:dk2>
      <a:lt2>
        <a:srgbClr val="FFFFFF"/>
      </a:lt2>
      <a:accent1>
        <a:srgbClr val="4B87B6"/>
      </a:accent1>
      <a:accent2>
        <a:srgbClr val="D01623"/>
      </a:accent2>
      <a:accent3>
        <a:srgbClr val="A5A5A5"/>
      </a:accent3>
      <a:accent4>
        <a:srgbClr val="FFD965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Breitbild</PresentationFormat>
  <Paragraphs>13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</vt:lpstr>
      <vt:lpstr>Geplante Änderungen an der See-BAV</vt:lpstr>
      <vt:lpstr>Weitere Änderungen in der Ausbildung im Vorfeld zu den STCW-Änderungen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Svenja Scherer</dc:creator>
  <cp:lastModifiedBy>Mike Meyer</cp:lastModifiedBy>
  <cp:revision>20</cp:revision>
  <dcterms:created xsi:type="dcterms:W3CDTF">2022-04-01T08:57:54Z</dcterms:created>
  <dcterms:modified xsi:type="dcterms:W3CDTF">2025-03-18T08:22:22Z</dcterms:modified>
</cp:coreProperties>
</file>