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62" r:id="rId6"/>
  </p:sldMasterIdLst>
  <p:notesMasterIdLst>
    <p:notesMasterId r:id="rId16"/>
  </p:notesMasterIdLst>
  <p:sldIdLst>
    <p:sldId id="256" r:id="rId7"/>
    <p:sldId id="283" r:id="rId8"/>
    <p:sldId id="285" r:id="rId9"/>
    <p:sldId id="286" r:id="rId10"/>
    <p:sldId id="284" r:id="rId11"/>
    <p:sldId id="287" r:id="rId12"/>
    <p:sldId id="288" r:id="rId13"/>
    <p:sldId id="289" r:id="rId14"/>
    <p:sldId id="272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98D1-8DF6-4021-9B0E-D9834617B9C2}" v="2" dt="2022-05-18T11:48:18.76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4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Kempas" userId="7aa468f0-4df5-4077-ac9e-ea9ab72922a5" providerId="ADAL" clId="{07E998D1-8DF6-4021-9B0E-D9834617B9C2}"/>
    <pc:docChg chg="undo custSel addMainMaster delMainMaster modMainMaster">
      <pc:chgData name="Angela Kempas" userId="7aa468f0-4df5-4077-ac9e-ea9ab72922a5" providerId="ADAL" clId="{07E998D1-8DF6-4021-9B0E-D9834617B9C2}" dt="2022-05-18T11:48:53.410" v="153" actId="11236"/>
      <pc:docMkLst>
        <pc:docMk/>
      </pc:docMkLst>
      <pc:sldMasterChg chg="addSp delSp modSp mod addSldLayout delSldLayout modSldLayout">
        <pc:chgData name="Angela Kempas" userId="7aa468f0-4df5-4077-ac9e-ea9ab72922a5" providerId="ADAL" clId="{07E998D1-8DF6-4021-9B0E-D9834617B9C2}" dt="2022-05-18T11:48:53.410" v="153" actId="11236"/>
        <pc:sldMasterMkLst>
          <pc:docMk/>
          <pc:sldMasterMk cId="2990787396" sldId="2147483660"/>
        </pc:sldMasterMkLst>
        <pc:spChg chg="mod">
          <ac:chgData name="Angela Kempas" userId="7aa468f0-4df5-4077-ac9e-ea9ab72922a5" providerId="ADAL" clId="{07E998D1-8DF6-4021-9B0E-D9834617B9C2}" dt="2022-05-18T11:45:54.253" v="137" actId="14100"/>
          <ac:spMkLst>
            <pc:docMk/>
            <pc:sldMasterMk cId="2990787396" sldId="2147483660"/>
            <ac:spMk id="13" creationId="{00000000-0000-0000-0000-000000000000}"/>
          </ac:spMkLst>
        </pc:spChg>
        <pc:spChg chg="mod">
          <ac:chgData name="Angela Kempas" userId="7aa468f0-4df5-4077-ac9e-ea9ab72922a5" providerId="ADAL" clId="{07E998D1-8DF6-4021-9B0E-D9834617B9C2}" dt="2022-05-18T11:46:39.779" v="146" actId="14100"/>
          <ac:spMkLst>
            <pc:docMk/>
            <pc:sldMasterMk cId="2990787396" sldId="2147483660"/>
            <ac:spMk id="14" creationId="{00000000-0000-0000-0000-000000000000}"/>
          </ac:spMkLst>
        </pc:spChg>
        <pc:spChg chg="mod">
          <ac:chgData name="Angela Kempas" userId="7aa468f0-4df5-4077-ac9e-ea9ab72922a5" providerId="ADAL" clId="{07E998D1-8DF6-4021-9B0E-D9834617B9C2}" dt="2022-05-18T11:42:50.548" v="128" actId="1036"/>
          <ac:spMkLst>
            <pc:docMk/>
            <pc:sldMasterMk cId="2990787396" sldId="2147483660"/>
            <ac:spMk id="15" creationId="{1F50832C-BC29-41C2-AABB-FE830E111444}"/>
          </ac:spMkLst>
        </pc:spChg>
        <pc:spChg chg="mod">
          <ac:chgData name="Angela Kempas" userId="7aa468f0-4df5-4077-ac9e-ea9ab72922a5" providerId="ADAL" clId="{07E998D1-8DF6-4021-9B0E-D9834617B9C2}" dt="2022-05-18T11:46:03.755" v="140" actId="14100"/>
          <ac:spMkLst>
            <pc:docMk/>
            <pc:sldMasterMk cId="2990787396" sldId="2147483660"/>
            <ac:spMk id="17" creationId="{00000000-0000-0000-0000-000000000000}"/>
          </ac:spMkLst>
        </pc:spChg>
        <pc:picChg chg="mod">
          <ac:chgData name="Angela Kempas" userId="7aa468f0-4df5-4077-ac9e-ea9ab72922a5" providerId="ADAL" clId="{07E998D1-8DF6-4021-9B0E-D9834617B9C2}" dt="2022-05-18T11:28:24.300" v="108" actId="1038"/>
          <ac:picMkLst>
            <pc:docMk/>
            <pc:sldMasterMk cId="2990787396" sldId="2147483660"/>
            <ac:picMk id="3" creationId="{00000000-0000-0000-0000-000000000000}"/>
          </ac:picMkLst>
        </pc:picChg>
        <pc:picChg chg="add mod">
          <ac:chgData name="Angela Kempas" userId="7aa468f0-4df5-4077-ac9e-ea9ab72922a5" providerId="ADAL" clId="{07E998D1-8DF6-4021-9B0E-D9834617B9C2}" dt="2022-05-18T11:45:22.009" v="136" actId="14100"/>
          <ac:picMkLst>
            <pc:docMk/>
            <pc:sldMasterMk cId="2990787396" sldId="2147483660"/>
            <ac:picMk id="4" creationId="{9C82A961-118D-BCC8-A33D-35A40165ACDD}"/>
          </ac:picMkLst>
        </pc:picChg>
        <pc:picChg chg="add mod">
          <ac:chgData name="Angela Kempas" userId="7aa468f0-4df5-4077-ac9e-ea9ab72922a5" providerId="ADAL" clId="{07E998D1-8DF6-4021-9B0E-D9834617B9C2}" dt="2022-05-18T11:28:45.044" v="112" actId="1038"/>
          <ac:picMkLst>
            <pc:docMk/>
            <pc:sldMasterMk cId="2990787396" sldId="2147483660"/>
            <ac:picMk id="6" creationId="{5020BA94-A40B-70E5-DABB-26F8346AF6A0}"/>
          </ac:picMkLst>
        </pc:picChg>
        <pc:picChg chg="add mod">
          <ac:chgData name="Angela Kempas" userId="7aa468f0-4df5-4077-ac9e-ea9ab72922a5" providerId="ADAL" clId="{07E998D1-8DF6-4021-9B0E-D9834617B9C2}" dt="2022-05-18T11:28:07.148" v="105" actId="1036"/>
          <ac:picMkLst>
            <pc:docMk/>
            <pc:sldMasterMk cId="2990787396" sldId="2147483660"/>
            <ac:picMk id="8" creationId="{48104FC8-E69B-6398-3CDB-7164148B5955}"/>
          </ac:picMkLst>
        </pc:picChg>
        <pc:picChg chg="del mod">
          <ac:chgData name="Angela Kempas" userId="7aa468f0-4df5-4077-ac9e-ea9ab72922a5" providerId="ADAL" clId="{07E998D1-8DF6-4021-9B0E-D9834617B9C2}" dt="2022-05-18T10:41:07.180" v="62" actId="478"/>
          <ac:picMkLst>
            <pc:docMk/>
            <pc:sldMasterMk cId="2990787396" sldId="2147483660"/>
            <ac:picMk id="10" creationId="{CA856CBD-4031-459E-947F-69F6B23F0C8E}"/>
          </ac:picMkLst>
        </pc:picChg>
        <pc:picChg chg="add del mod">
          <ac:chgData name="Angela Kempas" userId="7aa468f0-4df5-4077-ac9e-ea9ab72922a5" providerId="ADAL" clId="{07E998D1-8DF6-4021-9B0E-D9834617B9C2}" dt="2022-05-18T11:25:16.217" v="92" actId="1076"/>
          <ac:picMkLst>
            <pc:docMk/>
            <pc:sldMasterMk cId="2990787396" sldId="2147483660"/>
            <ac:picMk id="11" creationId="{6D71ACA8-9610-2AAD-C84F-4889BDB0B2CA}"/>
          </ac:picMkLst>
        </pc:picChg>
        <pc:picChg chg="add mod">
          <ac:chgData name="Angela Kempas" userId="7aa468f0-4df5-4077-ac9e-ea9ab72922a5" providerId="ADAL" clId="{07E998D1-8DF6-4021-9B0E-D9834617B9C2}" dt="2022-05-18T11:28:07.148" v="105" actId="1036"/>
          <ac:picMkLst>
            <pc:docMk/>
            <pc:sldMasterMk cId="2990787396" sldId="2147483660"/>
            <ac:picMk id="16" creationId="{DF61DA70-A31F-6236-53D0-6D2F927040F0}"/>
          </ac:picMkLst>
        </pc:picChg>
        <pc:picChg chg="del mod">
          <ac:chgData name="Angela Kempas" userId="7aa468f0-4df5-4077-ac9e-ea9ab72922a5" providerId="ADAL" clId="{07E998D1-8DF6-4021-9B0E-D9834617B9C2}" dt="2022-05-18T11:25:09.986" v="91" actId="478"/>
          <ac:picMkLst>
            <pc:docMk/>
            <pc:sldMasterMk cId="2990787396" sldId="2147483660"/>
            <ac:picMk id="23" creationId="{00000000-0000-0000-0000-000000000000}"/>
          </ac:picMkLst>
        </pc:picChg>
        <pc:picChg chg="add mod">
          <ac:chgData name="Angela Kempas" userId="7aa468f0-4df5-4077-ac9e-ea9ab72922a5" providerId="ADAL" clId="{07E998D1-8DF6-4021-9B0E-D9834617B9C2}" dt="2022-05-18T10:32:43.797" v="33" actId="14100"/>
          <ac:picMkLst>
            <pc:docMk/>
            <pc:sldMasterMk cId="2990787396" sldId="2147483660"/>
            <ac:picMk id="25" creationId="{940F096D-EAD0-26A1-9744-21690FC20B58}"/>
          </ac:picMkLst>
        </pc:picChg>
        <pc:picChg chg="add mod">
          <ac:chgData name="Angela Kempas" userId="7aa468f0-4df5-4077-ac9e-ea9ab72922a5" providerId="ADAL" clId="{07E998D1-8DF6-4021-9B0E-D9834617B9C2}" dt="2022-05-18T11:28:07.148" v="105" actId="1036"/>
          <ac:picMkLst>
            <pc:docMk/>
            <pc:sldMasterMk cId="2990787396" sldId="2147483660"/>
            <ac:picMk id="27" creationId="{0C29B82C-8A07-081D-F6C4-DEFC20DF8FBD}"/>
          </ac:picMkLst>
        </pc:picChg>
        <pc:picChg chg="add mod">
          <ac:chgData name="Angela Kempas" userId="7aa468f0-4df5-4077-ac9e-ea9ab72922a5" providerId="ADAL" clId="{07E998D1-8DF6-4021-9B0E-D9834617B9C2}" dt="2022-05-18T11:23:56.618" v="80" actId="1076"/>
          <ac:picMkLst>
            <pc:docMk/>
            <pc:sldMasterMk cId="2990787396" sldId="2147483660"/>
            <ac:picMk id="29" creationId="{C6309853-6CFC-5E99-5793-D2D0FB66059B}"/>
          </ac:picMkLst>
        </pc:picChg>
        <pc:picChg chg="add mod">
          <ac:chgData name="Angela Kempas" userId="7aa468f0-4df5-4077-ac9e-ea9ab72922a5" providerId="ADAL" clId="{07E998D1-8DF6-4021-9B0E-D9834617B9C2}" dt="2022-05-18T11:28:49.428" v="113" actId="1038"/>
          <ac:picMkLst>
            <pc:docMk/>
            <pc:sldMasterMk cId="2990787396" sldId="2147483660"/>
            <ac:picMk id="31" creationId="{734D9E50-436C-41FE-AAB3-E02FCCF18445}"/>
          </ac:picMkLst>
        </pc:picChg>
        <pc:picChg chg="add del mod">
          <ac:chgData name="Angela Kempas" userId="7aa468f0-4df5-4077-ac9e-ea9ab72922a5" providerId="ADAL" clId="{07E998D1-8DF6-4021-9B0E-D9834617B9C2}" dt="2022-05-18T10:36:34.773" v="46" actId="478"/>
          <ac:picMkLst>
            <pc:docMk/>
            <pc:sldMasterMk cId="2990787396" sldId="2147483660"/>
            <ac:picMk id="33" creationId="{881C3795-C746-6D2A-803A-B7C6ECA3D4B2}"/>
          </ac:picMkLst>
        </pc:picChg>
        <pc:picChg chg="add mod">
          <ac:chgData name="Angela Kempas" userId="7aa468f0-4df5-4077-ac9e-ea9ab72922a5" providerId="ADAL" clId="{07E998D1-8DF6-4021-9B0E-D9834617B9C2}" dt="2022-05-18T11:29:06.091" v="115" actId="14100"/>
          <ac:picMkLst>
            <pc:docMk/>
            <pc:sldMasterMk cId="2990787396" sldId="2147483660"/>
            <ac:picMk id="35" creationId="{B82AA269-C367-1A62-FF6A-5E50AEF51EC2}"/>
          </ac:picMkLst>
        </pc:picChg>
        <pc:picChg chg="add mod">
          <ac:chgData name="Angela Kempas" userId="7aa468f0-4df5-4077-ac9e-ea9ab72922a5" providerId="ADAL" clId="{07E998D1-8DF6-4021-9B0E-D9834617B9C2}" dt="2022-05-18T11:29:13.617" v="116" actId="14100"/>
          <ac:picMkLst>
            <pc:docMk/>
            <pc:sldMasterMk cId="2990787396" sldId="2147483660"/>
            <ac:picMk id="37" creationId="{887F2CD5-76DE-CCE0-5967-5AB2676AA220}"/>
          </ac:picMkLst>
        </pc:picChg>
        <pc:picChg chg="add mod">
          <ac:chgData name="Angela Kempas" userId="7aa468f0-4df5-4077-ac9e-ea9ab72922a5" providerId="ADAL" clId="{07E998D1-8DF6-4021-9B0E-D9834617B9C2}" dt="2022-05-18T11:29:19.442" v="117" actId="14100"/>
          <ac:picMkLst>
            <pc:docMk/>
            <pc:sldMasterMk cId="2990787396" sldId="2147483660"/>
            <ac:picMk id="39" creationId="{A75B7B90-BE1A-94FE-5507-85C1E62958C1}"/>
          </ac:picMkLst>
        </pc:picChg>
        <pc:picChg chg="add del mod">
          <ac:chgData name="Angela Kempas" userId="7aa468f0-4df5-4077-ac9e-ea9ab72922a5" providerId="ADAL" clId="{07E998D1-8DF6-4021-9B0E-D9834617B9C2}" dt="2022-05-18T10:40:44.979" v="58" actId="478"/>
          <ac:picMkLst>
            <pc:docMk/>
            <pc:sldMasterMk cId="2990787396" sldId="2147483660"/>
            <ac:picMk id="41" creationId="{D496BF27-E426-668E-9EF6-9D9FDF15E13E}"/>
          </ac:picMkLst>
        </pc:picChg>
        <pc:picChg chg="add mod">
          <ac:chgData name="Angela Kempas" userId="7aa468f0-4df5-4077-ac9e-ea9ab72922a5" providerId="ADAL" clId="{07E998D1-8DF6-4021-9B0E-D9834617B9C2}" dt="2022-05-18T11:28:36.526" v="110" actId="1076"/>
          <ac:picMkLst>
            <pc:docMk/>
            <pc:sldMasterMk cId="2990787396" sldId="2147483660"/>
            <ac:picMk id="43" creationId="{A5ECA939-4B75-356F-134A-769025FEA61D}"/>
          </ac:picMkLst>
        </pc:picChg>
        <pc:picChg chg="add mod">
          <ac:chgData name="Angela Kempas" userId="7aa468f0-4df5-4077-ac9e-ea9ab72922a5" providerId="ADAL" clId="{07E998D1-8DF6-4021-9B0E-D9834617B9C2}" dt="2022-05-18T11:44:57.558" v="135" actId="14100"/>
          <ac:picMkLst>
            <pc:docMk/>
            <pc:sldMasterMk cId="2990787396" sldId="2147483660"/>
            <ac:picMk id="45" creationId="{A3C73004-D5E8-5953-A1A8-0515AD72EAA7}"/>
          </ac:picMkLst>
        </pc:picChg>
        <pc:sldLayoutChg chg="addSp delSp new del mod replId">
          <pc:chgData name="Angela Kempas" userId="7aa468f0-4df5-4077-ac9e-ea9ab72922a5" providerId="ADAL" clId="{07E998D1-8DF6-4021-9B0E-D9834617B9C2}" dt="2022-05-18T11:48:53.410" v="153" actId="11236"/>
          <pc:sldLayoutMkLst>
            <pc:docMk/>
            <pc:sldMasterMk cId="2990787396" sldId="2147483660"/>
            <pc:sldLayoutMk cId="446071226" sldId="2147483676"/>
          </pc:sldLayoutMkLst>
          <pc:spChg chg="add del">
            <ac:chgData name="Angela Kempas" userId="7aa468f0-4df5-4077-ac9e-ea9ab72922a5" providerId="ADAL" clId="{07E998D1-8DF6-4021-9B0E-D9834617B9C2}" dt="2022-05-18T11:48:51.234" v="152" actId="478"/>
            <ac:spMkLst>
              <pc:docMk/>
              <pc:sldMasterMk cId="2990787396" sldId="2147483660"/>
              <pc:sldLayoutMk cId="446071226" sldId="2147483676"/>
              <ac:spMk id="2" creationId="{C9D8DCDC-2DE1-32B5-2830-6974E9670B60}"/>
            </ac:spMkLst>
          </pc:spChg>
        </pc:sldLayoutChg>
      </pc:sldMasterChg>
      <pc:sldMasterChg chg="modSp mod">
        <pc:chgData name="Angela Kempas" userId="7aa468f0-4df5-4077-ac9e-ea9ab72922a5" providerId="ADAL" clId="{07E998D1-8DF6-4021-9B0E-D9834617B9C2}" dt="2022-05-18T11:47:35.001" v="149" actId="14100"/>
        <pc:sldMasterMkLst>
          <pc:docMk/>
          <pc:sldMasterMk cId="2907637545" sldId="2147483662"/>
        </pc:sldMasterMkLst>
        <pc:spChg chg="mod">
          <ac:chgData name="Angela Kempas" userId="7aa468f0-4df5-4077-ac9e-ea9ab72922a5" providerId="ADAL" clId="{07E998D1-8DF6-4021-9B0E-D9834617B9C2}" dt="2022-05-18T11:47:35.001" v="149" actId="14100"/>
          <ac:spMkLst>
            <pc:docMk/>
            <pc:sldMasterMk cId="2907637545" sldId="2147483662"/>
            <ac:spMk id="19" creationId="{00000000-0000-0000-0000-000000000000}"/>
          </ac:spMkLst>
        </pc:spChg>
      </pc:sldMasterChg>
      <pc:sldMasterChg chg="new del mod addSldLayout delSldLayout">
        <pc:chgData name="Angela Kempas" userId="7aa468f0-4df5-4077-ac9e-ea9ab72922a5" providerId="ADAL" clId="{07E998D1-8DF6-4021-9B0E-D9834617B9C2}" dt="2022-05-18T11:47:20.861" v="148" actId="6938"/>
        <pc:sldMasterMkLst>
          <pc:docMk/>
          <pc:sldMasterMk cId="4256564129" sldId="2147483676"/>
        </pc:sldMasterMkLst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1136426650" sldId="2147483677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4269267608" sldId="2147483678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701372298" sldId="2147483679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1056825444" sldId="2147483680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1298986471" sldId="2147483681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2243856582" sldId="2147483682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1980863218" sldId="2147483683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1638676641" sldId="2147483684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1527423146" sldId="2147483685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4291616211" sldId="2147483686"/>
          </pc:sldLayoutMkLst>
        </pc:sldLayoutChg>
        <pc:sldLayoutChg chg="new del replId">
          <pc:chgData name="Angela Kempas" userId="7aa468f0-4df5-4077-ac9e-ea9ab72922a5" providerId="ADAL" clId="{07E998D1-8DF6-4021-9B0E-D9834617B9C2}" dt="2022-05-18T11:47:20.861" v="148" actId="6938"/>
          <pc:sldLayoutMkLst>
            <pc:docMk/>
            <pc:sldMasterMk cId="4256564129" sldId="2147483676"/>
            <pc:sldLayoutMk cId="4191261625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1A7A7-3C8C-4415-A654-CC2277C58203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6B6B-DB49-4FC5-8195-676A4CB62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49.jp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5" Type="http://schemas.openxmlformats.org/officeDocument/2006/relationships/image" Target="../media/image5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9169" y="4127630"/>
            <a:ext cx="11071469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b="1" i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25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76AE0F2-0E2F-486E-B420-1BEA82119C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80" y="581746"/>
            <a:ext cx="11249540" cy="4782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0">
                <a:solidFill>
                  <a:srgbClr val="1B31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76AE0F2-0E2F-486E-B420-1BEA82119C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779" y="1334884"/>
            <a:ext cx="11249541" cy="274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00" b="0">
                <a:solidFill>
                  <a:srgbClr val="1B3155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876AE0F2-0E2F-486E-B420-1BEA82119C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9779" y="1791218"/>
            <a:ext cx="11249541" cy="274841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700" b="0">
                <a:solidFill>
                  <a:srgbClr val="1B3155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4843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9169" y="4127630"/>
            <a:ext cx="11071469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b="1" i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dirty="0" smtClean="0"/>
              <a:t>Zwischenfolie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20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nehmenshisto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970907" y="1290177"/>
            <a:ext cx="662534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1991 als gemeinnütziger Bildungsdienstleister gegründet</a:t>
            </a:r>
          </a:p>
          <a:p>
            <a:endParaRPr lang="de-DE" sz="1700" dirty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Vom Aus- und Fortbildungsverein zum staatlich anerkannten Bildungszentrum mit gebündelter Kompetenz</a:t>
            </a:r>
          </a:p>
          <a:p>
            <a:endParaRPr lang="de-DE" sz="1700" dirty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700" dirty="0" smtClean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Gesellschafter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Nordmetall Verband der Metall- und 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Elektroindustrie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 V. 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Förderverein Aus- und Fortbildungszentrum e. V.</a:t>
            </a:r>
          </a:p>
          <a:p>
            <a:endParaRPr lang="de-DE" sz="1700" dirty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700" dirty="0" smtClean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Firmensitz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entlang der </a:t>
            </a:r>
            <a:r>
              <a:rPr lang="de-DE" sz="1700" dirty="0" err="1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Kaikante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Rostocker Fischereihafens</a:t>
            </a:r>
          </a:p>
          <a:p>
            <a:endParaRPr lang="de-DE" sz="1700" dirty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700" dirty="0" smtClean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Modernes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Bildungszentrum für Aus- und </a:t>
            </a:r>
          </a:p>
          <a:p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Fortbildungsangebote mit rund 100 Mitarbeitenden </a:t>
            </a:r>
            <a:endParaRPr lang="de-DE" sz="1700" dirty="0" smtClean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 10.000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Teilnehmenden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4648316" y="1343025"/>
            <a:ext cx="201439" cy="3844117"/>
            <a:chOff x="3891856" y="1518576"/>
            <a:chExt cx="201439" cy="3780906"/>
          </a:xfrm>
        </p:grpSpPr>
        <p:sp>
          <p:nvSpPr>
            <p:cNvPr id="6" name="Ellipse 5"/>
            <p:cNvSpPr/>
            <p:nvPr/>
          </p:nvSpPr>
          <p:spPr>
            <a:xfrm>
              <a:off x="3891856" y="1518576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7" name="Ellipse 6"/>
            <p:cNvSpPr/>
            <p:nvPr/>
          </p:nvSpPr>
          <p:spPr>
            <a:xfrm>
              <a:off x="3891856" y="3088693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8" name="Ellipse 7"/>
            <p:cNvSpPr/>
            <p:nvPr/>
          </p:nvSpPr>
          <p:spPr>
            <a:xfrm>
              <a:off x="3897322" y="4362129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9" name="Ellipse 8"/>
            <p:cNvSpPr/>
            <p:nvPr/>
          </p:nvSpPr>
          <p:spPr>
            <a:xfrm>
              <a:off x="3891856" y="2063982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10" name="Ellipse 9"/>
            <p:cNvSpPr/>
            <p:nvPr/>
          </p:nvSpPr>
          <p:spPr>
            <a:xfrm>
              <a:off x="3891856" y="5103509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3989843" y="1681498"/>
              <a:ext cx="9280" cy="3584564"/>
            </a:xfrm>
            <a:prstGeom prst="lin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5" y="1343025"/>
            <a:ext cx="1800000" cy="1199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6" y="3985343"/>
            <a:ext cx="1800000" cy="120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5" y="2658378"/>
            <a:ext cx="1800000" cy="119445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>
          <a:xfrm>
            <a:off x="2361943" y="1343025"/>
            <a:ext cx="1800000" cy="119018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3" y="2658378"/>
            <a:ext cx="1800000" cy="12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r="1656" b="-1"/>
          <a:stretch/>
        </p:blipFill>
        <p:spPr>
          <a:xfrm>
            <a:off x="2361943" y="3983543"/>
            <a:ext cx="1800000" cy="1203599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300926" y="488523"/>
            <a:ext cx="11295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 smtClean="0">
                <a:latin typeface="+mj-lt"/>
              </a:rPr>
              <a:t>Die Unternehmenshistorie</a:t>
            </a:r>
            <a:endParaRPr lang="de-DE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01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ne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0591672"/>
              </p:ext>
            </p:extLst>
          </p:nvPr>
        </p:nvGraphicFramePr>
        <p:xfrm>
          <a:off x="449658" y="3754905"/>
          <a:ext cx="8309995" cy="19208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7498">
                  <a:extLst>
                    <a:ext uri="{9D8B030D-6E8A-4147-A177-3AD203B41FA5}">
                      <a16:colId xmlns:a16="http://schemas.microsoft.com/office/drawing/2014/main" val="3844554976"/>
                    </a:ext>
                  </a:extLst>
                </a:gridCol>
                <a:gridCol w="3317297">
                  <a:extLst>
                    <a:ext uri="{9D8B030D-6E8A-4147-A177-3AD203B41FA5}">
                      <a16:colId xmlns:a16="http://schemas.microsoft.com/office/drawing/2014/main" val="4098163519"/>
                    </a:ext>
                  </a:extLst>
                </a:gridCol>
                <a:gridCol w="2915200">
                  <a:extLst>
                    <a:ext uri="{9D8B030D-6E8A-4147-A177-3AD203B41FA5}">
                      <a16:colId xmlns:a16="http://schemas.microsoft.com/office/drawing/2014/main" val="2121052326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r>
                        <a:rPr lang="de-DE" sz="1600" dirty="0"/>
                        <a:t>Jahr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Umsatz AFZ 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Teilnehmer AFZ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064928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2020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5,4 Mio. €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   7,8 Tsd.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86498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de-DE" sz="1600" smtClean="0"/>
                        <a:t>2021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5,7 Mio. €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   8,1 Tsd.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64736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2022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7,6 Mio. €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 10,3 Tsd.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91504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2023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7,9 Mio. €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 </a:t>
                      </a:r>
                      <a:r>
                        <a:rPr lang="de-DE" sz="1600" baseline="0" dirty="0" smtClean="0"/>
                        <a:t>  9,8 Tsd.</a:t>
                      </a:r>
                      <a:endParaRPr lang="de-DE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980807"/>
                  </a:ext>
                </a:extLst>
              </a:tr>
            </a:tbl>
          </a:graphicData>
        </a:graphic>
      </p:graphicFrame>
      <p:sp>
        <p:nvSpPr>
          <p:cNvPr id="20" name="Rechteck 19"/>
          <p:cNvSpPr/>
          <p:nvPr userDrawn="1"/>
        </p:nvSpPr>
        <p:spPr>
          <a:xfrm>
            <a:off x="340821" y="1262603"/>
            <a:ext cx="115214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3875" algn="l"/>
                <a:tab pos="1976438" algn="l"/>
              </a:tabLst>
            </a:pPr>
            <a:r>
              <a:rPr lang="de-DE" sz="1700" b="1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Wir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haben unser Bildungsprogramm regional, national und international ausgerichtet. </a:t>
            </a:r>
          </a:p>
          <a:p>
            <a:pPr>
              <a:tabLst>
                <a:tab pos="1793875" algn="l"/>
                <a:tab pos="1976438" algn="l"/>
              </a:tabLst>
            </a:pP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Seit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 30 Jahren stehen wir als Bildungszentrum für umfangreiche Aus- und 				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Fort- und Weiterbildungsangebote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tabLst>
                <a:tab pos="1793875" algn="l"/>
                <a:tab pos="1976438" algn="l"/>
              </a:tabLst>
            </a:pPr>
            <a:endParaRPr lang="de-DE" sz="1700" dirty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1793875" algn="l"/>
                <a:tab pos="1976438" algn="l"/>
              </a:tabLst>
            </a:pPr>
            <a:r>
              <a:rPr lang="de-DE" sz="1700" b="1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Passgenau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Als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Trendsetter entwickeln wir gemeinsam mit unseren Partnern innovative Produkte </a:t>
            </a:r>
            <a:endParaRPr lang="de-DE" sz="1700" dirty="0" smtClean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1793875" algn="l"/>
                <a:tab pos="1976438" algn="l"/>
              </a:tabLst>
            </a:pP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und Standards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tabLst>
                <a:tab pos="1793875" algn="l"/>
                <a:tab pos="1976438" algn="l"/>
              </a:tabLst>
            </a:pPr>
            <a:endParaRPr lang="de-DE" sz="1700" dirty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1793875" algn="l"/>
                <a:tab pos="1976438" algn="l"/>
              </a:tabLst>
            </a:pPr>
            <a:r>
              <a:rPr lang="de-DE" sz="1700" b="1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Kundenorientiert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Kundenzufriedenheit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Weitsicht und Wirtschaftsnähe sind unser Schlüssel zum Erfolg. 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00926" y="488523"/>
            <a:ext cx="11295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 smtClean="0">
                <a:latin typeface="+mj-lt"/>
              </a:rPr>
              <a:t>Das Unternehmen</a:t>
            </a:r>
            <a:endParaRPr lang="de-DE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03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ungswe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7351398" y="1385615"/>
            <a:ext cx="457199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Lebenslanges Lernen in:</a:t>
            </a:r>
          </a:p>
          <a:p>
            <a:pPr>
              <a:spcAft>
                <a:spcPts val="1800"/>
              </a:spcAft>
            </a:pPr>
            <a:endParaRPr lang="de-DE" sz="1700" dirty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800"/>
              </a:spcAft>
            </a:pP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b</a:t>
            </a: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eruflichen </a:t>
            </a:r>
            <a:r>
              <a:rPr lang="de-DE" sz="1700" dirty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Orientierung</a:t>
            </a:r>
          </a:p>
          <a:p>
            <a:pPr>
              <a:spcAft>
                <a:spcPts val="1800"/>
              </a:spcAft>
            </a:pP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dualen Ausbildung</a:t>
            </a:r>
          </a:p>
          <a:p>
            <a:pPr>
              <a:spcAft>
                <a:spcPts val="1800"/>
              </a:spcAft>
            </a:pP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Weiterbildung</a:t>
            </a:r>
          </a:p>
          <a:p>
            <a:pPr>
              <a:spcAft>
                <a:spcPts val="1800"/>
              </a:spcAft>
            </a:pPr>
            <a:r>
              <a:rPr lang="de-DE" sz="17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Aufstiegsfortbildung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7026063" y="2444965"/>
            <a:ext cx="201439" cy="1651328"/>
            <a:chOff x="3891856" y="1499840"/>
            <a:chExt cx="201439" cy="1624174"/>
          </a:xfrm>
        </p:grpSpPr>
        <p:sp>
          <p:nvSpPr>
            <p:cNvPr id="8" name="Ellipse 7"/>
            <p:cNvSpPr/>
            <p:nvPr/>
          </p:nvSpPr>
          <p:spPr>
            <a:xfrm>
              <a:off x="3891856" y="1499840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9" name="Ellipse 8"/>
            <p:cNvSpPr/>
            <p:nvPr/>
          </p:nvSpPr>
          <p:spPr>
            <a:xfrm>
              <a:off x="3891856" y="2451035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10" name="Ellipse 9"/>
            <p:cNvSpPr/>
            <p:nvPr/>
          </p:nvSpPr>
          <p:spPr>
            <a:xfrm>
              <a:off x="3897322" y="2928041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891856" y="1974029"/>
              <a:ext cx="195973" cy="195973"/>
            </a:xfrm>
            <a:prstGeom prst="ellips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3"/>
            </a:p>
          </p:txBody>
        </p:sp>
        <p:cxnSp>
          <p:nvCxnSpPr>
            <p:cNvPr id="12" name="Gerader Verbinder 11"/>
            <p:cNvCxnSpPr/>
            <p:nvPr/>
          </p:nvCxnSpPr>
          <p:spPr>
            <a:xfrm>
              <a:off x="3989843" y="1572754"/>
              <a:ext cx="0" cy="1407195"/>
            </a:xfrm>
            <a:prstGeom prst="line">
              <a:avLst/>
            </a:prstGeom>
            <a:solidFill>
              <a:srgbClr val="002E5E"/>
            </a:solidFill>
            <a:ln>
              <a:solidFill>
                <a:srgbClr val="002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" y="1342340"/>
            <a:ext cx="1621042" cy="36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" y="1974507"/>
            <a:ext cx="1817142" cy="3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" y="2606674"/>
            <a:ext cx="1365714" cy="36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" y="3238841"/>
            <a:ext cx="1371429" cy="36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" y="3871008"/>
            <a:ext cx="1680000" cy="36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" y="4503175"/>
            <a:ext cx="1805714" cy="36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" y="5135342"/>
            <a:ext cx="1805714" cy="36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39" y="1342340"/>
            <a:ext cx="1280000" cy="36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39" y="1974507"/>
            <a:ext cx="1960000" cy="36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39" y="2606674"/>
            <a:ext cx="1508571" cy="360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29" y="3238841"/>
            <a:ext cx="925714" cy="360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39" y="3871008"/>
            <a:ext cx="1196129" cy="360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84" y="4503175"/>
            <a:ext cx="1354286" cy="360000"/>
          </a:xfrm>
          <a:prstGeom prst="rect">
            <a:avLst/>
          </a:prstGeom>
        </p:spPr>
      </p:pic>
      <p:sp>
        <p:nvSpPr>
          <p:cNvPr id="29" name="Textfeld 28"/>
          <p:cNvSpPr txBox="1"/>
          <p:nvPr userDrawn="1"/>
        </p:nvSpPr>
        <p:spPr>
          <a:xfrm>
            <a:off x="300926" y="488523"/>
            <a:ext cx="11295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 smtClean="0">
                <a:latin typeface="+mj-lt"/>
              </a:rPr>
              <a:t>Unsere Bildungswelten</a:t>
            </a:r>
            <a:endParaRPr lang="de-DE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035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der Wir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D533967-C397-4819-B27F-E90CD9643821}"/>
              </a:ext>
            </a:extLst>
          </p:cNvPr>
          <p:cNvSpPr/>
          <p:nvPr userDrawn="1"/>
        </p:nvSpPr>
        <p:spPr>
          <a:xfrm>
            <a:off x="1303480" y="1455975"/>
            <a:ext cx="1886716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BC140C3-E40E-4021-9519-F7728C011ADB}"/>
              </a:ext>
            </a:extLst>
          </p:cNvPr>
          <p:cNvSpPr/>
          <p:nvPr userDrawn="1"/>
        </p:nvSpPr>
        <p:spPr>
          <a:xfrm>
            <a:off x="1303478" y="2282149"/>
            <a:ext cx="1886715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7C90CB2-2CAF-4FEC-91B5-663E369DBC79}"/>
              </a:ext>
            </a:extLst>
          </p:cNvPr>
          <p:cNvSpPr/>
          <p:nvPr userDrawn="1"/>
        </p:nvSpPr>
        <p:spPr>
          <a:xfrm>
            <a:off x="1303479" y="3092746"/>
            <a:ext cx="1886714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A5919BD-D314-48D3-85D1-E580BF94ABE2}"/>
              </a:ext>
            </a:extLst>
          </p:cNvPr>
          <p:cNvSpPr/>
          <p:nvPr userDrawn="1"/>
        </p:nvSpPr>
        <p:spPr>
          <a:xfrm>
            <a:off x="1303479" y="3929887"/>
            <a:ext cx="1886712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F3D48A3-732F-49A1-AF1B-726EC33FC3B9}"/>
              </a:ext>
            </a:extLst>
          </p:cNvPr>
          <p:cNvSpPr/>
          <p:nvPr userDrawn="1"/>
        </p:nvSpPr>
        <p:spPr>
          <a:xfrm>
            <a:off x="3847721" y="1457275"/>
            <a:ext cx="1886712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A8DBB9B-2918-40DB-9AA2-DCCD990CB67C}"/>
              </a:ext>
            </a:extLst>
          </p:cNvPr>
          <p:cNvSpPr/>
          <p:nvPr userDrawn="1"/>
        </p:nvSpPr>
        <p:spPr>
          <a:xfrm>
            <a:off x="3845861" y="2282149"/>
            <a:ext cx="1886715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E9C47B6-7380-4F1E-BD46-C33BBC6B7B0E}"/>
              </a:ext>
            </a:extLst>
          </p:cNvPr>
          <p:cNvSpPr/>
          <p:nvPr userDrawn="1"/>
        </p:nvSpPr>
        <p:spPr>
          <a:xfrm>
            <a:off x="3845862" y="3092746"/>
            <a:ext cx="1886714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8CDCF5A-0BF2-43B3-95A7-F85AD8863633}"/>
              </a:ext>
            </a:extLst>
          </p:cNvPr>
          <p:cNvSpPr/>
          <p:nvPr userDrawn="1"/>
        </p:nvSpPr>
        <p:spPr>
          <a:xfrm>
            <a:off x="6388257" y="1455975"/>
            <a:ext cx="1886716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E83C284-D4BD-45B9-A715-333E9DCC2F9B}"/>
              </a:ext>
            </a:extLst>
          </p:cNvPr>
          <p:cNvSpPr/>
          <p:nvPr userDrawn="1"/>
        </p:nvSpPr>
        <p:spPr>
          <a:xfrm>
            <a:off x="6388257" y="2282149"/>
            <a:ext cx="1886715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A10388D-0A52-4463-A54A-ABD4B4A49101}"/>
              </a:ext>
            </a:extLst>
          </p:cNvPr>
          <p:cNvSpPr/>
          <p:nvPr userDrawn="1"/>
        </p:nvSpPr>
        <p:spPr>
          <a:xfrm>
            <a:off x="8910561" y="1455975"/>
            <a:ext cx="1886716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1F93DF2-D8B0-49EC-98F1-C6838F6CE83F}"/>
              </a:ext>
            </a:extLst>
          </p:cNvPr>
          <p:cNvSpPr/>
          <p:nvPr userDrawn="1"/>
        </p:nvSpPr>
        <p:spPr>
          <a:xfrm>
            <a:off x="8910558" y="2282149"/>
            <a:ext cx="1886715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A7B1B1F-46DE-4215-8A85-527A8A21A8D3}"/>
              </a:ext>
            </a:extLst>
          </p:cNvPr>
          <p:cNvSpPr/>
          <p:nvPr userDrawn="1"/>
        </p:nvSpPr>
        <p:spPr>
          <a:xfrm>
            <a:off x="8910559" y="3092746"/>
            <a:ext cx="1886714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AFB6357-6D67-413E-B1E8-9AD1DBD957AA}"/>
              </a:ext>
            </a:extLst>
          </p:cNvPr>
          <p:cNvSpPr/>
          <p:nvPr userDrawn="1"/>
        </p:nvSpPr>
        <p:spPr>
          <a:xfrm>
            <a:off x="8910559" y="3929887"/>
            <a:ext cx="1886712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pic>
        <p:nvPicPr>
          <p:cNvPr id="43" name="Grafik 42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40DE32C-7F76-4981-A0B6-90AA4D2CB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00" y="1543825"/>
            <a:ext cx="1586242" cy="475516"/>
          </a:xfrm>
          <a:prstGeom prst="rect">
            <a:avLst/>
          </a:prstGeom>
        </p:spPr>
      </p:pic>
      <p:pic>
        <p:nvPicPr>
          <p:cNvPr id="45" name="Grafik 4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029347F0-6B89-4C97-B10A-49CC2EEABA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6" y="1624351"/>
            <a:ext cx="1029366" cy="314464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69FD8F2-510D-4913-99F8-B5B55AE2EA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59" y="1505554"/>
            <a:ext cx="837350" cy="55206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F2A58F0-FC56-4947-AD47-539D4BFA78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95" y="2353207"/>
            <a:ext cx="697307" cy="509101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0F0D619-6E82-443B-A15A-55AB06D75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99" y="2370861"/>
            <a:ext cx="1381630" cy="473795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605EE152-A1AD-47A0-98EE-267CCA7CD78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51" y="2364965"/>
            <a:ext cx="1641287" cy="485585"/>
          </a:xfrm>
          <a:prstGeom prst="rect">
            <a:avLst/>
          </a:prstGeom>
        </p:spPr>
      </p:pic>
      <p:pic>
        <p:nvPicPr>
          <p:cNvPr id="50" name="Grafik 49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E25717A-1652-480D-820A-B1B819B872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95" y="2366110"/>
            <a:ext cx="1366628" cy="483296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9C166367-2F59-42D9-A367-4164F5A6F3D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97" y="3194851"/>
            <a:ext cx="1224521" cy="447009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FA81CCAB-3811-440A-98D2-2BBD3F8916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54" y="3193835"/>
            <a:ext cx="1349128" cy="449041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9CED74F-AC0B-49A4-9517-2F585EA0C40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93" y="3087226"/>
            <a:ext cx="693796" cy="66225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1B79F0C0-EF2B-4281-BB34-84D3596395A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025" y="3305783"/>
            <a:ext cx="1671187" cy="225143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D5E0F61-C30D-4280-8A42-48FAB33A39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47" y="4025326"/>
            <a:ext cx="862969" cy="460340"/>
          </a:xfrm>
          <a:prstGeom prst="rect">
            <a:avLst/>
          </a:prstGeom>
        </p:spPr>
      </p:pic>
      <p:pic>
        <p:nvPicPr>
          <p:cNvPr id="56" name="Grafik 5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43398298-7291-493C-82B3-96FA833FF8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50" y="3865544"/>
            <a:ext cx="1158200" cy="939827"/>
          </a:xfrm>
          <a:prstGeom prst="rect">
            <a:avLst/>
          </a:prstGeom>
        </p:spPr>
      </p:pic>
      <p:sp>
        <p:nvSpPr>
          <p:cNvPr id="57" name="Rechteck 56">
            <a:extLst>
              <a:ext uri="{FF2B5EF4-FFF2-40B4-BE49-F238E27FC236}">
                <a16:creationId xmlns:a16="http://schemas.microsoft.com/office/drawing/2014/main" id="{933229B5-39B1-49EB-8ED8-F415AB6B5520}"/>
              </a:ext>
            </a:extLst>
          </p:cNvPr>
          <p:cNvSpPr/>
          <p:nvPr userDrawn="1"/>
        </p:nvSpPr>
        <p:spPr>
          <a:xfrm>
            <a:off x="3845862" y="3929887"/>
            <a:ext cx="1886712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119BA684-7DB2-4B36-9F14-551810982843}"/>
              </a:ext>
            </a:extLst>
          </p:cNvPr>
          <p:cNvSpPr/>
          <p:nvPr userDrawn="1"/>
        </p:nvSpPr>
        <p:spPr>
          <a:xfrm>
            <a:off x="6388258" y="3092746"/>
            <a:ext cx="1886714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710190C1-BA1D-4ABE-83B2-0E9E559983D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94" y="3789637"/>
            <a:ext cx="1615623" cy="935689"/>
          </a:xfrm>
          <a:prstGeom prst="rect">
            <a:avLst/>
          </a:prstGeom>
        </p:spPr>
      </p:pic>
      <p:sp>
        <p:nvSpPr>
          <p:cNvPr id="60" name="Rechteck 59">
            <a:extLst>
              <a:ext uri="{FF2B5EF4-FFF2-40B4-BE49-F238E27FC236}">
                <a16:creationId xmlns:a16="http://schemas.microsoft.com/office/drawing/2014/main" id="{8D01F092-301B-47EA-ABF3-C807B92321C1}"/>
              </a:ext>
            </a:extLst>
          </p:cNvPr>
          <p:cNvSpPr/>
          <p:nvPr userDrawn="1"/>
        </p:nvSpPr>
        <p:spPr>
          <a:xfrm>
            <a:off x="6388258" y="3929887"/>
            <a:ext cx="1886712" cy="651218"/>
          </a:xfrm>
          <a:prstGeom prst="rect">
            <a:avLst/>
          </a:prstGeom>
          <a:noFill/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pic>
        <p:nvPicPr>
          <p:cNvPr id="61" name="Grafik 6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A09114E9-5095-4488-98A3-0D0C6BE1A7C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37" y="4025327"/>
            <a:ext cx="1188122" cy="460339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65945F10-A374-4127-9292-835229C1C1E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68" y="1603400"/>
            <a:ext cx="1745230" cy="358966"/>
          </a:xfrm>
          <a:prstGeom prst="rect">
            <a:avLst/>
          </a:prstGeom>
        </p:spPr>
      </p:pic>
      <p:sp>
        <p:nvSpPr>
          <p:cNvPr id="44" name="Textfeld 43"/>
          <p:cNvSpPr txBox="1"/>
          <p:nvPr userDrawn="1"/>
        </p:nvSpPr>
        <p:spPr>
          <a:xfrm>
            <a:off x="300926" y="488523"/>
            <a:ext cx="11295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 smtClean="0">
                <a:latin typeface="+mj-lt"/>
              </a:rPr>
              <a:t>AFZ Rostock als starker Partner der Wirtschaft</a:t>
            </a:r>
            <a:endParaRPr lang="de-DE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481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9" name="Rechteck 68"/>
          <p:cNvSpPr/>
          <p:nvPr userDrawn="1"/>
        </p:nvSpPr>
        <p:spPr>
          <a:xfrm>
            <a:off x="340821" y="1477148"/>
            <a:ext cx="1152144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2700" b="1" i="1" dirty="0" smtClean="0">
                <a:solidFill>
                  <a:srgbClr val="002E5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Wir gestalten gemeinsam Bildung, </a:t>
            </a:r>
          </a:p>
          <a:p>
            <a:pPr marL="0" indent="0" algn="ctr">
              <a:buNone/>
            </a:pPr>
            <a:r>
              <a:rPr lang="de-DE" sz="2700" b="1" i="1" dirty="0" smtClean="0">
                <a:solidFill>
                  <a:srgbClr val="002E5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die uns sicher in die Zukunft führt.</a:t>
            </a:r>
          </a:p>
          <a:p>
            <a:pPr marL="0" indent="0" algn="ctr">
              <a:buNone/>
            </a:pPr>
            <a:endParaRPr lang="de-DE" sz="2700" dirty="0" smtClean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…visionär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…erlebbar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…vielfältig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…kundennah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…präsent vor Ort</a:t>
            </a:r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00926" y="488523"/>
            <a:ext cx="11295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 smtClean="0">
                <a:latin typeface="+mj-lt"/>
              </a:rPr>
              <a:t>🎯 Unsere Vision</a:t>
            </a:r>
            <a:endParaRPr lang="de-DE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09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9" name="Rechteck 68"/>
          <p:cNvSpPr/>
          <p:nvPr userDrawn="1"/>
        </p:nvSpPr>
        <p:spPr>
          <a:xfrm>
            <a:off x="340821" y="1477148"/>
            <a:ext cx="115214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2700" b="1" i="1" dirty="0" smtClean="0">
                <a:solidFill>
                  <a:srgbClr val="002E5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Wir sind Bildungsexperte und Karrierebegleiter.</a:t>
            </a:r>
          </a:p>
          <a:p>
            <a:pPr marL="0" indent="0" algn="ctr">
              <a:buNone/>
            </a:pPr>
            <a:endParaRPr lang="de-DE" sz="2700" dirty="0" smtClean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Wir ermöglichen…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…Persönlichkeit zu entwickeln.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…Chancen zu ergreifen.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…Leben aktiv gestalten.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…Träume zu leben.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…glücklich zu sein.</a:t>
            </a:r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00926" y="488523"/>
            <a:ext cx="11295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 smtClean="0">
                <a:latin typeface="+mj-lt"/>
              </a:rPr>
              <a:t>🎯 Unsere Mission</a:t>
            </a:r>
            <a:endParaRPr lang="de-DE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2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9" name="Rechteck 68"/>
          <p:cNvSpPr/>
          <p:nvPr userDrawn="1"/>
        </p:nvSpPr>
        <p:spPr>
          <a:xfrm>
            <a:off x="340821" y="1477148"/>
            <a:ext cx="115214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2700" b="1" i="1" dirty="0" smtClean="0">
                <a:solidFill>
                  <a:srgbClr val="002E5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Wir sind Bildungsexperte und Karrierebegleiter.</a:t>
            </a:r>
          </a:p>
          <a:p>
            <a:pPr marL="0" indent="0" algn="ctr">
              <a:buNone/>
            </a:pPr>
            <a:endParaRPr lang="de-DE" sz="2700" dirty="0" smtClean="0">
              <a:solidFill>
                <a:srgbClr val="002E5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Wir lehren und lernen…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…Wissen zu erwerben.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…kompetent zu handeln.</a:t>
            </a:r>
          </a:p>
          <a:p>
            <a:pPr marL="0" indent="0" algn="ctr">
              <a:buNone/>
            </a:pPr>
            <a:r>
              <a:rPr lang="de-DE" sz="2400" dirty="0" smtClean="0">
                <a:solidFill>
                  <a:srgbClr val="002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…Teil der Gesellschaft zu sein.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00926" y="488523"/>
            <a:ext cx="11295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 smtClean="0">
                <a:latin typeface="+mj-lt"/>
              </a:rPr>
              <a:t>🎯 Unsere Mission</a:t>
            </a:r>
            <a:endParaRPr lang="de-DE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5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34" Type="http://schemas.openxmlformats.org/officeDocument/2006/relationships/image" Target="../media/image15.png"/><Relationship Id="rId12" Type="http://schemas.openxmlformats.org/officeDocument/2006/relationships/image" Target="../media/image4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2" Type="http://schemas.openxmlformats.org/officeDocument/2006/relationships/theme" Target="../theme/them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.svg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12.png"/><Relationship Id="rId36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7.svg"/><Relationship Id="rId31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image" Target="../media/image25.svg"/><Relationship Id="rId30" Type="http://schemas.openxmlformats.org/officeDocument/2006/relationships/image" Target="../media/image13.png"/><Relationship Id="rId35" Type="http://schemas.openxmlformats.org/officeDocument/2006/relationships/image" Target="../media/image33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82385" y="3608059"/>
            <a:ext cx="11808566" cy="1548692"/>
          </a:xfrm>
          <a:prstGeom prst="rect">
            <a:avLst/>
          </a:prstGeom>
          <a:solidFill>
            <a:srgbClr val="002E5E"/>
          </a:solidFill>
          <a:ln>
            <a:solidFill>
              <a:srgbClr val="00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8020878" y="5391479"/>
            <a:ext cx="3965095" cy="1296000"/>
          </a:xfrm>
          <a:prstGeom prst="rect">
            <a:avLst/>
          </a:prstGeom>
          <a:solidFill>
            <a:srgbClr val="002E5E"/>
          </a:solidFill>
          <a:ln>
            <a:solidFill>
              <a:srgbClr val="00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180004" y="5391479"/>
            <a:ext cx="7600863" cy="1300027"/>
          </a:xfrm>
          <a:prstGeom prst="rect">
            <a:avLst/>
          </a:prstGeom>
          <a:solidFill>
            <a:srgbClr val="002E5E"/>
          </a:solidFill>
          <a:ln>
            <a:solidFill>
              <a:srgbClr val="00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466724" y="5590380"/>
            <a:ext cx="349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AFZ Aus- und Fortbildungszentrum </a:t>
            </a:r>
            <a:r>
              <a:rPr lang="de-DE" sz="1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Rostock GmbH</a:t>
            </a:r>
            <a:endParaRPr lang="de-DE" sz="1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Alter Hafen Süd 334 • 18069 Rostock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www.afz-rostock.de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59" y="5626207"/>
            <a:ext cx="3411542" cy="8265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C82A961-118D-BCC8-A33D-35A40165AC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158" y="1915510"/>
            <a:ext cx="1505794" cy="15057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20BA94-A40B-70E5-DABB-26F8346AF6A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83191" y="1915509"/>
            <a:ext cx="1505794" cy="15057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104FC8-E69B-6398-3CDB-7164148B595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06718" y="201420"/>
            <a:ext cx="1512675" cy="15126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D71ACA8-9610-2AAD-C84F-4889BDB0B2C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06718" y="1915509"/>
            <a:ext cx="1513492" cy="151349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F61DA70-A31F-6236-53D0-6D2F927040F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627438" y="201420"/>
            <a:ext cx="1512675" cy="151267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40F096D-EAD0-26A1-9744-21690FC20B5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626942" y="1915509"/>
            <a:ext cx="1513492" cy="151349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C29B82C-8A07-081D-F6C4-DEFC20DF8FB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339691" y="201420"/>
            <a:ext cx="1512675" cy="151267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6309853-6CFC-5E99-5793-D2D0FB66059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339517" y="1917872"/>
            <a:ext cx="1511128" cy="151112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34D9E50-436C-41FE-AAB3-E02FCCF1844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061908" y="1916325"/>
            <a:ext cx="1512675" cy="151267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82AA269-C367-1A62-FF6A-5E50AEF51EC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7061413" y="201420"/>
            <a:ext cx="1512617" cy="1512675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87F2CD5-76DE-CCE0-5967-5AB2676AA22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8792805" y="198688"/>
            <a:ext cx="1496180" cy="150579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75B7B90-BE1A-94FE-5507-85C1E62958C1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0504385" y="198688"/>
            <a:ext cx="1486566" cy="1505795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A5ECA939-4B75-356F-134A-769025FEA61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0495805" y="1915509"/>
            <a:ext cx="1490168" cy="1505794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A3C73004-D5E8-5953-A1A8-0515AD72EAA7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82843" y="198688"/>
            <a:ext cx="1505794" cy="15197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6" y="6318958"/>
            <a:ext cx="1163174" cy="1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8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82385" y="3608059"/>
            <a:ext cx="11808566" cy="1548692"/>
          </a:xfrm>
          <a:prstGeom prst="rect">
            <a:avLst/>
          </a:prstGeom>
          <a:solidFill>
            <a:srgbClr val="002E5E"/>
          </a:solidFill>
          <a:ln>
            <a:solidFill>
              <a:srgbClr val="00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020878" y="5391479"/>
            <a:ext cx="3965095" cy="1296000"/>
          </a:xfrm>
          <a:prstGeom prst="rect">
            <a:avLst/>
          </a:prstGeom>
          <a:solidFill>
            <a:srgbClr val="002E5E"/>
          </a:solidFill>
          <a:ln>
            <a:solidFill>
              <a:srgbClr val="00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80004" y="5391479"/>
            <a:ext cx="7600863" cy="1300027"/>
          </a:xfrm>
          <a:prstGeom prst="rect">
            <a:avLst/>
          </a:prstGeom>
          <a:solidFill>
            <a:srgbClr val="002E5E"/>
          </a:solidFill>
          <a:ln>
            <a:solidFill>
              <a:srgbClr val="00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66724" y="5590380"/>
            <a:ext cx="349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AFZ Aus- und Fortbildungszentrum </a:t>
            </a:r>
            <a:r>
              <a:rPr lang="de-DE" sz="1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Rostock GmbH</a:t>
            </a:r>
            <a:endParaRPr lang="de-DE" sz="1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Alter Hafen Süd 334 • 18069 Rostock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www.afz-rostock.de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59" y="5626207"/>
            <a:ext cx="3411542" cy="82654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6" y="6318958"/>
            <a:ext cx="1163174" cy="17592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 b="43339"/>
          <a:stretch/>
        </p:blipFill>
        <p:spPr>
          <a:xfrm>
            <a:off x="182880" y="199507"/>
            <a:ext cx="11794780" cy="32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180004" y="5971506"/>
            <a:ext cx="8379210" cy="720000"/>
          </a:xfrm>
          <a:prstGeom prst="rect">
            <a:avLst/>
          </a:prstGeom>
          <a:solidFill>
            <a:srgbClr val="002E5E"/>
          </a:solidFill>
          <a:ln>
            <a:solidFill>
              <a:srgbClr val="00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8725680" y="5971506"/>
            <a:ext cx="3260294" cy="720000"/>
          </a:xfrm>
          <a:prstGeom prst="rect">
            <a:avLst/>
          </a:prstGeom>
          <a:solidFill>
            <a:srgbClr val="002E5E"/>
          </a:solidFill>
          <a:ln>
            <a:solidFill>
              <a:srgbClr val="002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93D5AB84-86EB-426F-AF00-D17363B2C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2726" y="6323522"/>
            <a:ext cx="519342" cy="210963"/>
          </a:xfrm>
          <a:prstGeom prst="rect">
            <a:avLst/>
          </a:prstGeom>
        </p:spPr>
        <p:txBody>
          <a:bodyPr/>
          <a:lstStyle>
            <a:lvl1pPr>
              <a:defRPr sz="907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22BB8B-5B9E-418B-988D-0E5415A0987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447675" y="6352097"/>
            <a:ext cx="188595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www.afz-rostock.de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31" y="6022661"/>
            <a:ext cx="2549499" cy="61768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8" y="6174625"/>
            <a:ext cx="1037245" cy="1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3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5" r:id="rId8"/>
  </p:sldLayoutIdLst>
  <p:hf hdr="0" dt="0"/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81">
          <p15:clr>
            <a:srgbClr val="F26B43"/>
          </p15:clr>
        </p15:guide>
        <p15:guide id="2" pos="33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beitsagentur.de/unternehmen/ausbilden/einstiegsqualifizierung-arbeitgeber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beitsagentur.de/unternehmen/ausbilden/assistierte-ausbildung-betriebe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Fit in der Ausbildung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8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 smtClean="0"/>
              <a:t>Einstiegsqualifizierung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9779" y="1266825"/>
            <a:ext cx="11249541" cy="4371975"/>
          </a:xfrm>
        </p:spPr>
        <p:txBody>
          <a:bodyPr/>
          <a:lstStyle/>
          <a:p>
            <a:r>
              <a:rPr lang="de-DE" dirty="0" smtClean="0"/>
              <a:t>sozialversicherungspflichtiges Praktikum</a:t>
            </a:r>
          </a:p>
          <a:p>
            <a:r>
              <a:rPr lang="de-DE" dirty="0" smtClean="0"/>
              <a:t>Förderung durch Zuschuss </a:t>
            </a:r>
            <a:r>
              <a:rPr lang="de-DE" dirty="0"/>
              <a:t>zur Praktikumsvergütung und eine Pauschale für die Beiträge zur </a:t>
            </a:r>
            <a:r>
              <a:rPr lang="de-DE" dirty="0" smtClean="0"/>
              <a:t>Sozialversicherung</a:t>
            </a:r>
          </a:p>
          <a:p>
            <a:r>
              <a:rPr lang="de-DE" dirty="0"/>
              <a:t>Rechtliche Grundlage der Einstiegsqualifizierung ist Paragraf 54a Sozialgesetzbuch Drittes Buch (SGB III) beziehungsweise Paragraf 16 Absatz 1 Nummer 3 Sozialgesetzbuch Zweites Buch (SGB II) in Verbindung mit Paragraf 54a SGB III</a:t>
            </a:r>
          </a:p>
          <a:p>
            <a:pPr marL="0" indent="0">
              <a:buNone/>
            </a:pPr>
            <a:endParaRPr lang="de-DE" b="1" i="1" u="sng" dirty="0" smtClean="0"/>
          </a:p>
          <a:p>
            <a:pPr marL="0" indent="0">
              <a:buNone/>
            </a:pPr>
            <a:r>
              <a:rPr lang="de-DE" b="1" i="1" u="sng" dirty="0" smtClean="0"/>
              <a:t>Vorteile </a:t>
            </a:r>
            <a:r>
              <a:rPr lang="de-DE" b="1" i="1" u="sng" dirty="0"/>
              <a:t>der Einstiegsqualifizierung</a:t>
            </a:r>
          </a:p>
          <a:p>
            <a:r>
              <a:rPr lang="de-DE" dirty="0"/>
              <a:t>Sie lernen Ihre potenziellen Auszubildenden kennen und bereiten ihn auf eine Ausbildung in einem konkreten Beruf vor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Sie</a:t>
            </a:r>
            <a:r>
              <a:rPr lang="de-DE" dirty="0"/>
              <a:t> unterstützen </a:t>
            </a:r>
            <a:r>
              <a:rPr lang="de-DE" dirty="0" smtClean="0"/>
              <a:t>Jugendliche </a:t>
            </a:r>
            <a:r>
              <a:rPr lang="de-DE" dirty="0"/>
              <a:t>und junge Erwachsene auf dem Weg ins </a:t>
            </a:r>
            <a:r>
              <a:rPr lang="de-DE" dirty="0" smtClean="0"/>
              <a:t>Berufsleben</a:t>
            </a:r>
          </a:p>
          <a:p>
            <a:pPr marL="1094080" lvl="2" indent="-342900">
              <a:buFont typeface="Wingdings" panose="05000000000000000000" pitchFamily="2" charset="2"/>
              <a:buChar char="Ø"/>
            </a:pPr>
            <a:r>
              <a:rPr lang="de-DE" dirty="0" smtClean="0"/>
              <a:t>lernen </a:t>
            </a:r>
            <a:r>
              <a:rPr lang="de-DE" dirty="0"/>
              <a:t>die entsprechenden Ausbildungsinhalte </a:t>
            </a:r>
            <a:r>
              <a:rPr lang="de-DE" dirty="0" smtClean="0"/>
              <a:t>kennen</a:t>
            </a:r>
          </a:p>
          <a:p>
            <a:pPr marL="1094080" lvl="2" indent="-342900">
              <a:buFont typeface="Wingdings" panose="05000000000000000000" pitchFamily="2" charset="2"/>
              <a:buChar char="Ø"/>
            </a:pPr>
            <a:r>
              <a:rPr lang="de-DE" dirty="0" smtClean="0"/>
              <a:t>können </a:t>
            </a:r>
            <a:r>
              <a:rPr lang="de-DE" dirty="0"/>
              <a:t>ihre Fähigkeiten unter Beweis stellen und ihre Potenziale </a:t>
            </a:r>
            <a:r>
              <a:rPr lang="de-DE" dirty="0" smtClean="0"/>
              <a:t>entdecken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81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 smtClean="0"/>
              <a:t>Einstiegsqualifizierung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9779" y="1266825"/>
            <a:ext cx="11249541" cy="4371975"/>
          </a:xfrm>
        </p:spPr>
        <p:txBody>
          <a:bodyPr/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i="1" u="sng" dirty="0" smtClean="0"/>
              <a:t>Voraussetzungen </a:t>
            </a:r>
            <a:r>
              <a:rPr lang="de-DE" b="1" i="1" u="sng" dirty="0"/>
              <a:t>für die </a:t>
            </a:r>
            <a:r>
              <a:rPr lang="de-DE" b="1" i="1" u="sng" dirty="0" smtClean="0"/>
              <a:t>Förderung</a:t>
            </a:r>
          </a:p>
          <a:p>
            <a:r>
              <a:rPr lang="de-DE" dirty="0" smtClean="0"/>
              <a:t>Praktikumsvertrag </a:t>
            </a:r>
            <a:r>
              <a:rPr lang="de-DE" dirty="0"/>
              <a:t>mit </a:t>
            </a:r>
            <a:r>
              <a:rPr lang="de-DE" dirty="0" smtClean="0"/>
              <a:t>den Teilnehmenden abschließen</a:t>
            </a:r>
            <a:endParaRPr lang="de-DE" b="1" dirty="0"/>
          </a:p>
          <a:p>
            <a:r>
              <a:rPr lang="de-DE" dirty="0" smtClean="0"/>
              <a:t>Praktikumsvergütung an den Teilnehmenden zahlen und Beiträge </a:t>
            </a:r>
            <a:r>
              <a:rPr lang="de-DE" dirty="0"/>
              <a:t>zur Sozialversicherung </a:t>
            </a:r>
            <a:r>
              <a:rPr lang="de-DE" dirty="0" smtClean="0"/>
              <a:t>abführen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i="1" u="sng" dirty="0"/>
              <a:t>Höhe und Dauer der Förderung</a:t>
            </a:r>
          </a:p>
          <a:p>
            <a:r>
              <a:rPr lang="de-DE" dirty="0"/>
              <a:t>Der </a:t>
            </a:r>
            <a:r>
              <a:rPr lang="de-DE" dirty="0" smtClean="0"/>
              <a:t>Vergütungszuschuss </a:t>
            </a:r>
            <a:r>
              <a:rPr lang="de-DE" dirty="0"/>
              <a:t>sowie die Pauschale für die Beiträge zur Sozialversicherung werden regelmäßig </a:t>
            </a:r>
            <a:r>
              <a:rPr lang="de-DE" dirty="0" smtClean="0"/>
              <a:t>angepasst</a:t>
            </a:r>
          </a:p>
          <a:p>
            <a:r>
              <a:rPr lang="de-DE" dirty="0" smtClean="0"/>
              <a:t>Dauer</a:t>
            </a:r>
            <a:r>
              <a:rPr lang="de-DE" dirty="0"/>
              <a:t> mindestens 4 und höchstens 12 </a:t>
            </a:r>
            <a:r>
              <a:rPr lang="de-DE" dirty="0" smtClean="0"/>
              <a:t>Monate</a:t>
            </a:r>
          </a:p>
          <a:p>
            <a:r>
              <a:rPr lang="de-DE" dirty="0" smtClean="0"/>
              <a:t>Förderzeitraum </a:t>
            </a:r>
            <a:r>
              <a:rPr lang="de-DE" dirty="0"/>
              <a:t>beginnt frühestens ab dem 1. Oktober eines </a:t>
            </a:r>
            <a:r>
              <a:rPr lang="de-DE" dirty="0" smtClean="0"/>
              <a:t>Jahres</a:t>
            </a:r>
          </a:p>
          <a:p>
            <a:r>
              <a:rPr lang="de-DE" dirty="0" smtClean="0"/>
              <a:t>Aktuelle Informationen &amp; Unterstützung gibt der Arbeitgeber-Service der Agentur für Arbeit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008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 smtClean="0"/>
              <a:t>Einstiegsqualifizierung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9779" y="1266825"/>
            <a:ext cx="11249541" cy="4371975"/>
          </a:xfrm>
        </p:spPr>
        <p:txBody>
          <a:bodyPr/>
          <a:lstStyle/>
          <a:p>
            <a:pPr marL="0" indent="0">
              <a:buNone/>
            </a:pPr>
            <a:r>
              <a:rPr lang="de-DE" b="1" i="1" u="sng" dirty="0" smtClean="0"/>
              <a:t>Berufsschule</a:t>
            </a:r>
          </a:p>
          <a:p>
            <a:r>
              <a:rPr lang="de-DE" dirty="0"/>
              <a:t>Berufsschulpflicht: Praktikant/-in</a:t>
            </a:r>
            <a:r>
              <a:rPr lang="de-DE" dirty="0"/>
              <a:t> </a:t>
            </a:r>
            <a:r>
              <a:rPr lang="de-DE" dirty="0"/>
              <a:t>muss vor </a:t>
            </a:r>
            <a:r>
              <a:rPr lang="de-DE" dirty="0"/>
              <a:t>Beginn der Einstiegsqualifizierung in der Berufsschule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angemeldet </a:t>
            </a:r>
            <a:r>
              <a:rPr lang="de-DE" dirty="0"/>
              <a:t>werden</a:t>
            </a:r>
          </a:p>
          <a:p>
            <a:r>
              <a:rPr lang="de-DE" dirty="0" smtClean="0"/>
              <a:t>Idealerweise erfolgt die Zuordnung </a:t>
            </a:r>
            <a:r>
              <a:rPr lang="de-DE" dirty="0"/>
              <a:t>in einer entsprechenden </a:t>
            </a:r>
            <a:r>
              <a:rPr lang="de-DE" dirty="0" smtClean="0"/>
              <a:t>Fachklasse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i="1" u="sng" dirty="0"/>
              <a:t>Abschluss der Einstiegsqualifizierung</a:t>
            </a:r>
          </a:p>
          <a:p>
            <a:r>
              <a:rPr lang="de-DE" dirty="0" smtClean="0"/>
              <a:t>Durch Unternehmen wird Zeugnis</a:t>
            </a:r>
            <a:r>
              <a:rPr lang="de-DE" dirty="0"/>
              <a:t> </a:t>
            </a:r>
            <a:r>
              <a:rPr lang="de-DE" dirty="0" smtClean="0"/>
              <a:t>ausgestellt</a:t>
            </a:r>
          </a:p>
          <a:p>
            <a:r>
              <a:rPr lang="de-DE" dirty="0" smtClean="0"/>
              <a:t>Welche Kenntnisse </a:t>
            </a:r>
            <a:r>
              <a:rPr lang="de-DE" dirty="0"/>
              <a:t>und Fertigkeiten </a:t>
            </a:r>
            <a:r>
              <a:rPr lang="de-DE" dirty="0" smtClean="0"/>
              <a:t>während </a:t>
            </a:r>
            <a:r>
              <a:rPr lang="de-DE" dirty="0"/>
              <a:t>der Einstiegsqualifizierung </a:t>
            </a:r>
            <a:r>
              <a:rPr lang="de-DE" dirty="0" smtClean="0"/>
              <a:t>erworben wurden</a:t>
            </a:r>
          </a:p>
          <a:p>
            <a:r>
              <a:rPr lang="de-DE" dirty="0"/>
              <a:t>Mit diesem Zeugnis kann bei der zuständigen Kammer ein Zertifikat beantragt werden, durch das sich die Dauer der angestrebten Ausbildung verkürzen lässt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    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www.arbeitsagentur.de/unternehmen/ausbilden/einstiegsqualifizierung-arbeitgeber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9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 smtClean="0"/>
              <a:t>Assistierte Ausbildung flexibel (</a:t>
            </a:r>
            <a:r>
              <a:rPr lang="de-DE" dirty="0" err="1" smtClean="0"/>
              <a:t>AsAflex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9779" y="1504950"/>
            <a:ext cx="11249541" cy="3267076"/>
          </a:xfrm>
        </p:spPr>
        <p:txBody>
          <a:bodyPr/>
          <a:lstStyle/>
          <a:p>
            <a:r>
              <a:rPr lang="de-DE" dirty="0"/>
              <a:t>Die Agentur für Arbeit oder das Jobcenter </a:t>
            </a:r>
            <a:r>
              <a:rPr lang="de-DE" dirty="0"/>
              <a:t>bieten</a:t>
            </a:r>
            <a:r>
              <a:rPr lang="de-DE" dirty="0"/>
              <a:t> weiterführende Unterstützung </a:t>
            </a:r>
            <a:r>
              <a:rPr lang="de-DE" dirty="0"/>
              <a:t>an,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z.B. Assistierte </a:t>
            </a:r>
            <a:r>
              <a:rPr lang="de-DE" dirty="0"/>
              <a:t>Ausbildung </a:t>
            </a:r>
            <a:r>
              <a:rPr lang="de-DE" dirty="0" smtClean="0"/>
              <a:t>flexibel (</a:t>
            </a:r>
            <a:r>
              <a:rPr lang="de-DE" dirty="0" err="1"/>
              <a:t>AsAflex</a:t>
            </a:r>
            <a:r>
              <a:rPr lang="de-DE" dirty="0"/>
              <a:t>)</a:t>
            </a:r>
          </a:p>
          <a:p>
            <a:endParaRPr lang="de-DE" b="1" i="1" u="sng" dirty="0" smtClean="0"/>
          </a:p>
          <a:p>
            <a:r>
              <a:rPr lang="de-DE" b="1" i="1" u="sng" dirty="0" smtClean="0"/>
              <a:t>Gut </a:t>
            </a:r>
            <a:r>
              <a:rPr lang="de-DE" b="1" i="1" u="sng" dirty="0"/>
              <a:t>zu wissen: </a:t>
            </a:r>
            <a:r>
              <a:rPr lang="de-DE" b="1" i="1" u="sng" dirty="0" smtClean="0"/>
              <a:t/>
            </a:r>
            <a:br>
              <a:rPr lang="de-DE" b="1" i="1" u="sng" dirty="0" smtClean="0"/>
            </a:br>
            <a:r>
              <a:rPr lang="de-DE" dirty="0" smtClean="0"/>
              <a:t>Die </a:t>
            </a:r>
            <a:r>
              <a:rPr lang="de-DE" dirty="0"/>
              <a:t>Assistierte Ausbildung kann auch in Verbindung mit einer </a:t>
            </a:r>
            <a:r>
              <a:rPr lang="de-DE" dirty="0" smtClean="0"/>
              <a:t>Einstiegsqualifizierung</a:t>
            </a:r>
            <a:r>
              <a:rPr lang="de-DE" dirty="0"/>
              <a:t> genutzt werden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Mit </a:t>
            </a:r>
            <a:r>
              <a:rPr lang="de-DE" dirty="0"/>
              <a:t>der Assistierten Ausbildung lässt sich die Kluft zwischen den Erfordernissen Ihres Betriebes und dem Potenzial Ihrer Auszubildenden überbrücken</a:t>
            </a:r>
            <a:r>
              <a:rPr lang="de-DE" dirty="0" smtClean="0"/>
              <a:t>.</a:t>
            </a:r>
            <a:br>
              <a:rPr lang="de-DE" dirty="0" smtClean="0"/>
            </a:br>
            <a:endParaRPr lang="de-DE" dirty="0" smtClean="0"/>
          </a:p>
          <a:p>
            <a:r>
              <a:rPr lang="de-DE" b="1" i="1" u="sng" dirty="0" smtClean="0"/>
              <a:t>Das Ziel</a:t>
            </a:r>
            <a:r>
              <a:rPr lang="de-DE" i="1" dirty="0" smtClean="0"/>
              <a:t>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Junge </a:t>
            </a:r>
            <a:r>
              <a:rPr lang="de-DE" dirty="0"/>
              <a:t>Menschen beginnen </a:t>
            </a:r>
            <a:r>
              <a:rPr lang="de-DE" dirty="0" smtClean="0"/>
              <a:t>im Unternehmen </a:t>
            </a:r>
            <a:r>
              <a:rPr lang="de-DE" dirty="0"/>
              <a:t>eine Berufsausbildung und schließen diese erfolgreich </a:t>
            </a:r>
            <a:r>
              <a:rPr lang="de-DE" dirty="0" smtClean="0"/>
              <a:t>ab.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70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 smtClean="0"/>
              <a:t>Assistierte Ausbildung flexibel (</a:t>
            </a:r>
            <a:r>
              <a:rPr lang="de-DE" dirty="0" err="1" smtClean="0"/>
              <a:t>AsAflex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9779" y="1504949"/>
            <a:ext cx="11249541" cy="40005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Die Assistierte Ausbildung wurde mit den ausbildungsbegleitenden Hilfen (</a:t>
            </a:r>
            <a:r>
              <a:rPr lang="de-DE" dirty="0" err="1"/>
              <a:t>abH</a:t>
            </a:r>
            <a:r>
              <a:rPr lang="de-DE" dirty="0"/>
              <a:t>) zusammengeführt</a:t>
            </a:r>
            <a:r>
              <a:rPr lang="de-DE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</a:t>
            </a:r>
            <a:r>
              <a:rPr lang="de-DE" dirty="0"/>
              <a:t>Einstieg in die Assistierte Ausbildung ist jederzeit möglich</a:t>
            </a:r>
            <a:r>
              <a:rPr lang="de-DE" dirty="0" smtClean="0"/>
              <a:t>.</a:t>
            </a:r>
          </a:p>
          <a:p>
            <a:r>
              <a:rPr lang="de-DE" dirty="0"/>
              <a:t>Der </a:t>
            </a:r>
            <a:r>
              <a:rPr lang="de-DE" dirty="0"/>
              <a:t>Ablauf der Unterstützung kann sehr flexibel gestaltet werden. Falls gewünscht, kann die Unterstützung auch ruhen</a:t>
            </a:r>
            <a:r>
              <a:rPr lang="de-DE" dirty="0"/>
              <a:t>.</a:t>
            </a:r>
          </a:p>
          <a:p>
            <a:r>
              <a:rPr lang="de-DE" dirty="0"/>
              <a:t>Das </a:t>
            </a:r>
            <a:r>
              <a:rPr lang="de-DE" dirty="0"/>
              <a:t>Unterstützungsangebot orientiert sich am individuellen Förderbedarf der Auszubildenden und Ihres Betriebes. </a:t>
            </a:r>
            <a:r>
              <a:rPr lang="de-DE" dirty="0"/>
              <a:t>Es ist bzw. wird zugeschnitten </a:t>
            </a:r>
            <a:r>
              <a:rPr lang="de-DE" dirty="0"/>
              <a:t>auf die persönlichen und betrieblichen Rahmenbedingungen.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Der Bildungsdienstleister </a:t>
            </a:r>
            <a:r>
              <a:rPr lang="de-DE" dirty="0"/>
              <a:t>stellt </a:t>
            </a:r>
            <a:r>
              <a:rPr lang="de-DE" dirty="0" smtClean="0"/>
              <a:t>die </a:t>
            </a:r>
            <a:r>
              <a:rPr lang="de-DE" dirty="0" smtClean="0"/>
              <a:t>Ausbildungsbegleitung.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Diese steht den Unternehmen </a:t>
            </a:r>
            <a:r>
              <a:rPr lang="de-DE" dirty="0"/>
              <a:t>und Ihren Auszubildenden als feste Ansprechperson zur </a:t>
            </a:r>
            <a:r>
              <a:rPr lang="de-DE" dirty="0" smtClean="0"/>
              <a:t>Verfügung.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90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 smtClean="0"/>
              <a:t>Assistierte Ausbildung flexibel (</a:t>
            </a:r>
            <a:r>
              <a:rPr lang="de-DE" dirty="0" err="1" smtClean="0"/>
              <a:t>AsAflex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9779" y="1504949"/>
            <a:ext cx="11249541" cy="3762375"/>
          </a:xfrm>
        </p:spPr>
        <p:txBody>
          <a:bodyPr/>
          <a:lstStyle/>
          <a:p>
            <a:r>
              <a:rPr lang="de-DE" dirty="0"/>
              <a:t>Die Assistierte Ausbildung </a:t>
            </a:r>
            <a:r>
              <a:rPr lang="de-DE" dirty="0" smtClean="0"/>
              <a:t>wird in zwei Phasen angeboten:</a:t>
            </a:r>
          </a:p>
          <a:p>
            <a:pPr marL="0" indent="0">
              <a:buNone/>
            </a:pPr>
            <a:endParaRPr lang="de-DE" b="1" i="1" u="sng" dirty="0" smtClean="0"/>
          </a:p>
          <a:p>
            <a:pPr marL="0" indent="0">
              <a:buNone/>
            </a:pPr>
            <a:r>
              <a:rPr lang="de-DE" b="1" i="1" u="sng" dirty="0" smtClean="0"/>
              <a:t>Vorphase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freie Ausbildungsstellen, </a:t>
            </a:r>
            <a:r>
              <a:rPr lang="de-DE" dirty="0"/>
              <a:t>welche Bewerberin oder welcher Bewerber </a:t>
            </a:r>
            <a:r>
              <a:rPr lang="de-DE" dirty="0" smtClean="0"/>
              <a:t>passt zu uns 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interessierte </a:t>
            </a:r>
            <a:r>
              <a:rPr lang="de-DE" dirty="0"/>
              <a:t>und förderberechtigte junge Menschen </a:t>
            </a:r>
            <a:r>
              <a:rPr lang="de-DE" dirty="0" smtClean="0"/>
              <a:t>kennenlernen</a:t>
            </a:r>
          </a:p>
          <a:p>
            <a:r>
              <a:rPr lang="de-DE" dirty="0"/>
              <a:t>bei Bedarf erfolgt Unterstützung </a:t>
            </a:r>
            <a:r>
              <a:rPr lang="de-DE" dirty="0"/>
              <a:t>bei der Verwaltung, Organisation und Durchführung der Ausbildung oder </a:t>
            </a:r>
            <a:r>
              <a:rPr lang="de-DE" dirty="0"/>
              <a:t>Einstiegsqualifizierung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00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B8B-5B9E-418B-988D-0E5415A0987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 smtClean="0"/>
              <a:t>Assistierte Ausbildung flexibel (</a:t>
            </a:r>
            <a:r>
              <a:rPr lang="de-DE" dirty="0" err="1" smtClean="0"/>
              <a:t>AsAflex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9779" y="1504949"/>
            <a:ext cx="11249541" cy="3762375"/>
          </a:xfrm>
        </p:spPr>
        <p:txBody>
          <a:bodyPr/>
          <a:lstStyle/>
          <a:p>
            <a:pPr marL="0" indent="0">
              <a:buNone/>
            </a:pPr>
            <a:r>
              <a:rPr lang="de-DE" b="1" i="1" u="sng" dirty="0" smtClean="0"/>
              <a:t>Begleitende Phase</a:t>
            </a:r>
          </a:p>
          <a:p>
            <a:pPr>
              <a:lnSpc>
                <a:spcPct val="150000"/>
              </a:lnSpc>
            </a:pPr>
            <a:r>
              <a:rPr lang="de-DE" dirty="0"/>
              <a:t>Fokus liegt im Schließen von Wissenslücken und dem erfolgreichen Abschluss der </a:t>
            </a:r>
            <a:r>
              <a:rPr lang="de-DE" dirty="0" smtClean="0"/>
              <a:t>Ausbildung</a:t>
            </a:r>
          </a:p>
          <a:p>
            <a:r>
              <a:rPr lang="de-DE" dirty="0"/>
              <a:t>Die Auszubildenden bzw. EQ Teilnehmenden erhalten durch Lehrkräfte berufsbegleitend Stütz- und Förderunterricht , um fachtheoretisches Wissen und berufsbezogene Fähigkeiten zu </a:t>
            </a:r>
            <a:r>
              <a:rPr lang="de-DE" dirty="0"/>
              <a:t>erwerben</a:t>
            </a:r>
          </a:p>
          <a:p>
            <a:r>
              <a:rPr lang="de-DE" dirty="0"/>
              <a:t>Gibt es einen Konflikt im Unternehmen, in der Berufsschule oder ist der Berufsabschluss durch persönliche Probleme gefährdet, greift die sozialpädagogische Betreuung, im Rahmen der Assistierten Ausbildung 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>
                <a:hlinkClick r:id="rId2"/>
              </a:rPr>
              <a:t>https://www.arbeitsagentur.de/unternehmen/ausbilden/assistierte-ausbildung-betriebe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endParaRPr lang="de-DE" dirty="0" smtClean="0"/>
          </a:p>
          <a:p>
            <a:pPr>
              <a:lnSpc>
                <a:spcPct val="150000"/>
              </a:lnSpc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12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7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wischen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nterfolien">
  <a:themeElements>
    <a:clrScheme name="AFZ Rostock">
      <a:dk1>
        <a:srgbClr val="002E5E"/>
      </a:dk1>
      <a:lt1>
        <a:sysClr val="window" lastClr="FFFFFF"/>
      </a:lt1>
      <a:dk2>
        <a:srgbClr val="002E5E"/>
      </a:dk2>
      <a:lt2>
        <a:srgbClr val="E7E6E6"/>
      </a:lt2>
      <a:accent1>
        <a:srgbClr val="FFC600"/>
      </a:accent1>
      <a:accent2>
        <a:srgbClr val="FFC600"/>
      </a:accent2>
      <a:accent3>
        <a:srgbClr val="FFC600"/>
      </a:accent3>
      <a:accent4>
        <a:srgbClr val="FFC600"/>
      </a:accent4>
      <a:accent5>
        <a:srgbClr val="FFC600"/>
      </a:accent5>
      <a:accent6>
        <a:srgbClr val="FFC600"/>
      </a:accent6>
      <a:hlink>
        <a:srgbClr val="FFC600"/>
      </a:hlink>
      <a:folHlink>
        <a:srgbClr val="FFC600"/>
      </a:folHlink>
    </a:clrScheme>
    <a:fontScheme name="AFZ Rostock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dd8afb-9d26-4240-a7fd-cc0356bca51e" xsi:nil="true"/>
    <lcf76f155ced4ddcb4097134ff3c332f xmlns="f910f669-fc75-4f90-975c-3206c1cb4a9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3C054DF365E4468F9A3F48EA9F997A" ma:contentTypeVersion="14" ma:contentTypeDescription="Ein neues Dokument erstellen." ma:contentTypeScope="" ma:versionID="e729f8a908990459bf448b13181dd15d">
  <xsd:schema xmlns:xsd="http://www.w3.org/2001/XMLSchema" xmlns:xs="http://www.w3.org/2001/XMLSchema" xmlns:p="http://schemas.microsoft.com/office/2006/metadata/properties" xmlns:ns2="f910f669-fc75-4f90-975c-3206c1cb4a9f" xmlns:ns3="47dd8afb-9d26-4240-a7fd-cc0356bca51e" targetNamespace="http://schemas.microsoft.com/office/2006/metadata/properties" ma:root="true" ma:fieldsID="5788880b20a492a3971f95fc9c845cf2" ns2:_="" ns3:_="">
    <xsd:import namespace="f910f669-fc75-4f90-975c-3206c1cb4a9f"/>
    <xsd:import namespace="47dd8afb-9d26-4240-a7fd-cc0356bca5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0f669-fc75-4f90-975c-3206c1cb4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994b2299-7779-4f2e-ab0d-02634b8444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8afb-9d26-4240-a7fd-cc0356bca51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e2f133a-923e-41f3-a149-db8278277aee}" ma:internalName="TaxCatchAll" ma:showField="CatchAllData" ma:web="47dd8afb-9d26-4240-a7fd-cc0356bca5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ACCB29-DC0D-4716-85E4-A8DA17D5C6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16478-FDF1-40FE-ACD5-F3D31FBF836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47dd8afb-9d26-4240-a7fd-cc0356bca51e"/>
    <ds:schemaRef ds:uri="f910f669-fc75-4f90-975c-3206c1cb4a9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2FB586-DB33-4D76-B7CC-DFD033632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0f669-fc75-4f90-975c-3206c1cb4a9f"/>
    <ds:schemaRef ds:uri="47dd8afb-9d26-4240-a7fd-cc0356bca5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PresentationFormat>Breitbild</PresentationFormat>
  <Paragraphs>68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Open Sans</vt:lpstr>
      <vt:lpstr>Open Sans SemiBold</vt:lpstr>
      <vt:lpstr>Open Sans SemiBold</vt:lpstr>
      <vt:lpstr>Wingdings</vt:lpstr>
      <vt:lpstr>Titelfolie</vt:lpstr>
      <vt:lpstr>Zwischenfolie</vt:lpstr>
      <vt:lpstr>Unterfolien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Laudahn Wiebke</dc:creator>
  <cp:lastModifiedBy>Sandra Denzien</cp:lastModifiedBy>
  <cp:revision>142</cp:revision>
  <cp:lastPrinted>2020-09-16T07:18:51Z</cp:lastPrinted>
  <dcterms:created xsi:type="dcterms:W3CDTF">2019-11-18T14:13:13Z</dcterms:created>
  <dcterms:modified xsi:type="dcterms:W3CDTF">2025-03-17T15:09:17Z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0x0101007E3C054DF365E4468F9A3F48EA9F997A</vt:lpwstr>
  </property>
  <property fmtid="{D5CDD505-2E9C-101B-9397-08002B2CF9AE}" pid="3" name="MediaServiceImageTags">
    <vt:lpwstr/>
  </property>
</Properties>
</file>