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71" r:id="rId11"/>
    <p:sldId id="272" r:id="rId12"/>
    <p:sldId id="286" r:id="rId13"/>
    <p:sldId id="287" r:id="rId14"/>
    <p:sldId id="288" r:id="rId15"/>
    <p:sldId id="273" r:id="rId16"/>
    <p:sldId id="274" r:id="rId17"/>
    <p:sldId id="275" r:id="rId18"/>
    <p:sldId id="276" r:id="rId19"/>
    <p:sldId id="277" r:id="rId20"/>
    <p:sldId id="278" r:id="rId21"/>
    <p:sldId id="279" r:id="rId22"/>
    <p:sldId id="280" r:id="rId23"/>
    <p:sldId id="289" r:id="rId24"/>
    <p:sldId id="290"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2"/>
    <a:srgbClr val="4784B4"/>
    <a:srgbClr val="005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102" autoAdjust="0"/>
    <p:restoredTop sz="86410"/>
  </p:normalViewPr>
  <p:slideViewPr>
    <p:cSldViewPr snapToGrid="0">
      <p:cViewPr varScale="1">
        <p:scale>
          <a:sx n="62" d="100"/>
          <a:sy n="62" d="100"/>
        </p:scale>
        <p:origin x="629" y="6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9509B57-7720-4B91-9663-BAAEAB2EEA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A5FCB23E-D6A7-410F-A1AD-73D9C7DA6A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A7512C-00D8-4DBE-9531-518A79796299}" type="datetimeFigureOut">
              <a:rPr lang="de-DE" smtClean="0"/>
              <a:t>18.03.2025</a:t>
            </a:fld>
            <a:endParaRPr lang="de-DE"/>
          </a:p>
        </p:txBody>
      </p:sp>
      <p:sp>
        <p:nvSpPr>
          <p:cNvPr id="4" name="Fußzeilenplatzhalter 3">
            <a:extLst>
              <a:ext uri="{FF2B5EF4-FFF2-40B4-BE49-F238E27FC236}">
                <a16:creationId xmlns:a16="http://schemas.microsoft.com/office/drawing/2014/main" id="{F80ABC2A-3D38-41D8-A8FB-81AADA3349D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93791F1-0E8D-4EA7-BFE8-6B32595EDB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068D1F-90D8-433B-A7E3-32788ED0F9F3}" type="slidenum">
              <a:rPr lang="de-DE" smtClean="0"/>
              <a:t>‹Nr.›</a:t>
            </a:fld>
            <a:endParaRPr lang="de-DE"/>
          </a:p>
        </p:txBody>
      </p:sp>
    </p:spTree>
    <p:extLst>
      <p:ext uri="{BB962C8B-B14F-4D97-AF65-F5344CB8AC3E}">
        <p14:creationId xmlns:p14="http://schemas.microsoft.com/office/powerpoint/2010/main" val="3198368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52603-A5EC-4EF1-B450-0492AE1B5DF8}" type="datetimeFigureOut">
              <a:rPr lang="de-DE" smtClean="0"/>
              <a:t>18.03.2025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1AE8F8-466D-47DF-9AF5-B838BB30349A}" type="slidenum">
              <a:rPr lang="de-DE" smtClean="0"/>
              <a:t>‹Nr.›</a:t>
            </a:fld>
            <a:endParaRPr lang="de-DE"/>
          </a:p>
        </p:txBody>
      </p:sp>
    </p:spTree>
    <p:extLst>
      <p:ext uri="{BB962C8B-B14F-4D97-AF65-F5344CB8AC3E}">
        <p14:creationId xmlns:p14="http://schemas.microsoft.com/office/powerpoint/2010/main" val="130246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Sonstiges: Ausbildung und Studium</a:t>
            </a:r>
          </a:p>
        </p:txBody>
      </p:sp>
      <p:sp>
        <p:nvSpPr>
          <p:cNvPr id="4" name="Foliennummernplatzhalter 3"/>
          <p:cNvSpPr>
            <a:spLocks noGrp="1"/>
          </p:cNvSpPr>
          <p:nvPr>
            <p:ph type="sldNum" sz="quarter" idx="5"/>
          </p:nvPr>
        </p:nvSpPr>
        <p:spPr/>
        <p:txBody>
          <a:bodyPr/>
          <a:lstStyle/>
          <a:p>
            <a:fld id="{451AE8F8-466D-47DF-9AF5-B838BB30349A}" type="slidenum">
              <a:rPr lang="de-DE" smtClean="0"/>
              <a:t>2</a:t>
            </a:fld>
            <a:endParaRPr lang="de-DE"/>
          </a:p>
        </p:txBody>
      </p:sp>
    </p:spTree>
    <p:extLst>
      <p:ext uri="{BB962C8B-B14F-4D97-AF65-F5344CB8AC3E}">
        <p14:creationId xmlns:p14="http://schemas.microsoft.com/office/powerpoint/2010/main" val="172953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09B0-9A26-BBDD-EA80-78299E8A50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872FCE-8E46-303D-AC06-7F922AD7805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0CA3ECE-153A-AFA3-64BC-6DD9417D9F2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37D91E9-D315-45D8-7323-2E21427C67FA}"/>
              </a:ext>
            </a:extLst>
          </p:cNvPr>
          <p:cNvSpPr>
            <a:spLocks noGrp="1"/>
          </p:cNvSpPr>
          <p:nvPr>
            <p:ph type="sldNum" sz="quarter" idx="5"/>
          </p:nvPr>
        </p:nvSpPr>
        <p:spPr/>
        <p:txBody>
          <a:bodyPr/>
          <a:lstStyle/>
          <a:p>
            <a:fld id="{451AE8F8-466D-47DF-9AF5-B838BB30349A}" type="slidenum">
              <a:rPr lang="de-DE" smtClean="0"/>
              <a:t>24</a:t>
            </a:fld>
            <a:endParaRPr lang="de-DE"/>
          </a:p>
        </p:txBody>
      </p:sp>
    </p:spTree>
    <p:extLst>
      <p:ext uri="{BB962C8B-B14F-4D97-AF65-F5344CB8AC3E}">
        <p14:creationId xmlns:p14="http://schemas.microsoft.com/office/powerpoint/2010/main" val="220363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C2C59-7E41-3973-78BC-AA55532A837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076EFFF-A077-9732-FF8D-57FB6831C49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64F4205-D77E-8305-B420-DCD566CB5E2A}"/>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9AA40C1-9920-6AFA-8DAE-F4DAF10749A5}"/>
              </a:ext>
            </a:extLst>
          </p:cNvPr>
          <p:cNvSpPr>
            <a:spLocks noGrp="1"/>
          </p:cNvSpPr>
          <p:nvPr>
            <p:ph type="sldNum" sz="quarter" idx="5"/>
          </p:nvPr>
        </p:nvSpPr>
        <p:spPr/>
        <p:txBody>
          <a:bodyPr/>
          <a:lstStyle/>
          <a:p>
            <a:fld id="{451AE8F8-466D-47DF-9AF5-B838BB30349A}" type="slidenum">
              <a:rPr lang="de-DE" smtClean="0"/>
              <a:t>25</a:t>
            </a:fld>
            <a:endParaRPr lang="de-DE"/>
          </a:p>
        </p:txBody>
      </p:sp>
    </p:spTree>
    <p:extLst>
      <p:ext uri="{BB962C8B-B14F-4D97-AF65-F5344CB8AC3E}">
        <p14:creationId xmlns:p14="http://schemas.microsoft.com/office/powerpoint/2010/main" val="200049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CE50D-10A1-2BC2-8E3B-B7EA4B1425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B59032-C377-CD97-71DC-290A9E6B2B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12646B4-3E5A-AF0D-68C0-6B4A161A56EA}"/>
              </a:ext>
            </a:extLst>
          </p:cNvPr>
          <p:cNvSpPr>
            <a:spLocks noGrp="1"/>
          </p:cNvSpPr>
          <p:nvPr>
            <p:ph type="body" idx="1"/>
          </p:nvPr>
        </p:nvSpPr>
        <p:spPr/>
        <p:txBody>
          <a:bodyPr/>
          <a:lstStyle/>
          <a:p>
            <a:pPr marL="171450" indent="-171450">
              <a:buFontTx/>
              <a:buChar char="-"/>
            </a:pPr>
            <a:r>
              <a:rPr lang="de-DE" dirty="0">
                <a:effectLst/>
              </a:rPr>
              <a:t>Besser erklären was man ausfüllen muss</a:t>
            </a:r>
          </a:p>
          <a:p>
            <a:pPr marL="171450" indent="-171450">
              <a:buFontTx/>
              <a:buChar char="-"/>
            </a:pPr>
            <a:r>
              <a:rPr lang="de-DE" dirty="0">
                <a:effectLst/>
              </a:rPr>
              <a:t>Tipps geben, Lernmöglichkeiten aufzeigen, Anleitungen zum Selbststudium mit den an Bord verfügbaren Materialien und den Ausbildern</a:t>
            </a:r>
          </a:p>
          <a:p>
            <a:pPr marL="171450" indent="-171450">
              <a:buFontTx/>
              <a:buChar char="-"/>
            </a:pPr>
            <a:r>
              <a:rPr lang="de-DE" dirty="0">
                <a:effectLst/>
              </a:rPr>
              <a:t>Alles nicht zu kompliziert machen, bei der IHK reicht es auch aus wenn man in den Tätigkeitsnachweis nur die Tätigkeit und die Stunden schreibt, ohne dies Bereichen zuzuordnen</a:t>
            </a:r>
          </a:p>
          <a:p>
            <a:pPr marL="171450" indent="-171450">
              <a:buFontTx/>
              <a:buChar char="-"/>
            </a:pPr>
            <a:r>
              <a:rPr lang="de-DE" b="0" i="0" dirty="0">
                <a:solidFill>
                  <a:srgbClr val="212121"/>
                </a:solidFill>
                <a:effectLst/>
                <a:latin typeface="Segoe UI" panose="020B0502040204020203" pitchFamily="34" charset="0"/>
              </a:rPr>
              <a:t>Das Berichtsheft sollte nicht in dem Schulzeitblock geschrieben werden müssen, weil die BBS den Lehrplan erstellt und weiß was unterrichtet wird</a:t>
            </a:r>
            <a:endParaRPr lang="de-DE" dirty="0"/>
          </a:p>
        </p:txBody>
      </p:sp>
      <p:sp>
        <p:nvSpPr>
          <p:cNvPr id="4" name="Foliennummernplatzhalter 3">
            <a:extLst>
              <a:ext uri="{FF2B5EF4-FFF2-40B4-BE49-F238E27FC236}">
                <a16:creationId xmlns:a16="http://schemas.microsoft.com/office/drawing/2014/main" id="{9C4B9A64-8B3C-511B-9F64-10A22E32923A}"/>
              </a:ext>
            </a:extLst>
          </p:cNvPr>
          <p:cNvSpPr>
            <a:spLocks noGrp="1"/>
          </p:cNvSpPr>
          <p:nvPr>
            <p:ph type="sldNum" sz="quarter" idx="5"/>
          </p:nvPr>
        </p:nvSpPr>
        <p:spPr/>
        <p:txBody>
          <a:bodyPr/>
          <a:lstStyle/>
          <a:p>
            <a:fld id="{451AE8F8-466D-47DF-9AF5-B838BB30349A}" type="slidenum">
              <a:rPr lang="de-DE" smtClean="0"/>
              <a:t>26</a:t>
            </a:fld>
            <a:endParaRPr lang="de-DE"/>
          </a:p>
        </p:txBody>
      </p:sp>
    </p:spTree>
    <p:extLst>
      <p:ext uri="{BB962C8B-B14F-4D97-AF65-F5344CB8AC3E}">
        <p14:creationId xmlns:p14="http://schemas.microsoft.com/office/powerpoint/2010/main" val="2282582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809A1-02B3-356C-9EC8-DAEE43EE8A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872426-3D9A-4A35-6148-D526F17E52C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75A1CB-8C46-642C-EDFE-E70C1F6C9E29}"/>
              </a:ext>
            </a:extLst>
          </p:cNvPr>
          <p:cNvSpPr>
            <a:spLocks noGrp="1"/>
          </p:cNvSpPr>
          <p:nvPr>
            <p:ph type="body" idx="1"/>
          </p:nvPr>
        </p:nvSpPr>
        <p:spPr/>
        <p:txBody>
          <a:bodyPr/>
          <a:lstStyle/>
          <a:p>
            <a:pPr marL="171450" indent="-171450">
              <a:buFontTx/>
              <a:buChar char="-"/>
            </a:pPr>
            <a:r>
              <a:rPr lang="de-DE" b="0" i="0" dirty="0">
                <a:solidFill>
                  <a:srgbClr val="212121"/>
                </a:solidFill>
                <a:effectLst/>
                <a:latin typeface="Segoe UI" panose="020B0502040204020203" pitchFamily="34" charset="0"/>
              </a:rPr>
              <a:t>Nach bestandenen Abschluss Prüfungen sollten die Zertifikate vom BSH neu ausgestellt werden ( Basic </a:t>
            </a:r>
            <a:r>
              <a:rPr lang="de-DE" b="0" i="0" dirty="0" err="1">
                <a:solidFill>
                  <a:srgbClr val="212121"/>
                </a:solidFill>
                <a:effectLst/>
                <a:latin typeface="Segoe UI" panose="020B0502040204020203" pitchFamily="34" charset="0"/>
              </a:rPr>
              <a:t>safety</a:t>
            </a:r>
            <a:r>
              <a:rPr lang="de-DE" b="0" i="0" dirty="0">
                <a:solidFill>
                  <a:srgbClr val="212121"/>
                </a:solidFill>
                <a:effectLst/>
                <a:latin typeface="Segoe UI" panose="020B0502040204020203" pitchFamily="34" charset="0"/>
              </a:rPr>
              <a:t> ) es gibt immer wieder Probleme im Ausland mit der automatischen Verlängerung der Zertifikate, dass es für die Behörden nicht direkt ersichtlich scheint das die Zertifikate aktuell sind.</a:t>
            </a:r>
            <a:endParaRPr lang="de-DE" dirty="0"/>
          </a:p>
        </p:txBody>
      </p:sp>
      <p:sp>
        <p:nvSpPr>
          <p:cNvPr id="4" name="Foliennummernplatzhalter 3">
            <a:extLst>
              <a:ext uri="{FF2B5EF4-FFF2-40B4-BE49-F238E27FC236}">
                <a16:creationId xmlns:a16="http://schemas.microsoft.com/office/drawing/2014/main" id="{11820D72-4D71-D1B2-78C2-C6066D2C1F4E}"/>
              </a:ext>
            </a:extLst>
          </p:cNvPr>
          <p:cNvSpPr>
            <a:spLocks noGrp="1"/>
          </p:cNvSpPr>
          <p:nvPr>
            <p:ph type="sldNum" sz="quarter" idx="5"/>
          </p:nvPr>
        </p:nvSpPr>
        <p:spPr/>
        <p:txBody>
          <a:bodyPr/>
          <a:lstStyle/>
          <a:p>
            <a:fld id="{451AE8F8-466D-47DF-9AF5-B838BB30349A}" type="slidenum">
              <a:rPr lang="de-DE" smtClean="0"/>
              <a:t>27</a:t>
            </a:fld>
            <a:endParaRPr lang="de-DE"/>
          </a:p>
        </p:txBody>
      </p:sp>
    </p:spTree>
    <p:extLst>
      <p:ext uri="{BB962C8B-B14F-4D97-AF65-F5344CB8AC3E}">
        <p14:creationId xmlns:p14="http://schemas.microsoft.com/office/powerpoint/2010/main" val="1504847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b="0" i="0" dirty="0">
                <a:solidFill>
                  <a:srgbClr val="212121"/>
                </a:solidFill>
                <a:effectLst/>
                <a:latin typeface="Segoe UI" panose="020B0502040204020203" pitchFamily="34" charset="0"/>
              </a:rPr>
              <a:t>Mehr Möglichkeiten Apparaturen von innen zu sehen und selbst auseinander und wieder zusammen zu bauen um sie besser verstehen zu können.„</a:t>
            </a:r>
          </a:p>
          <a:p>
            <a:pPr marL="171450" indent="-171450">
              <a:buFontTx/>
              <a:buChar char="-"/>
            </a:pPr>
            <a:r>
              <a:rPr lang="de-DE" b="0" i="0" dirty="0">
                <a:solidFill>
                  <a:srgbClr val="212121"/>
                </a:solidFill>
                <a:effectLst/>
                <a:latin typeface="Segoe UI" panose="020B0502040204020203" pitchFamily="34" charset="0"/>
              </a:rPr>
              <a:t>Überwachung der Vermittlung der Lerninhalte an Bord </a:t>
            </a:r>
          </a:p>
          <a:p>
            <a:pPr marL="171450" indent="-171450">
              <a:buFontTx/>
              <a:buChar char="-"/>
            </a:pPr>
            <a:r>
              <a:rPr lang="de-DE" b="0" i="0" dirty="0">
                <a:solidFill>
                  <a:srgbClr val="212121"/>
                </a:solidFill>
                <a:effectLst/>
                <a:latin typeface="Segoe UI" panose="020B0502040204020203" pitchFamily="34" charset="0"/>
              </a:rPr>
              <a:t>Mehr Informationen für Ausbilder an Bord. Vielen ist das deutsche Ausbildungssystem unbekannt. Teilweise schwer zu vermitteln, was zu Ausbildung gehört und was nicht, und wie das ganze abläuft. </a:t>
            </a:r>
          </a:p>
          <a:p>
            <a:pPr marL="171450" indent="-171450">
              <a:buFontTx/>
              <a:buChar char="-"/>
            </a:pPr>
            <a:r>
              <a:rPr lang="de-DE" b="0" i="0" dirty="0">
                <a:solidFill>
                  <a:srgbClr val="212121"/>
                </a:solidFill>
                <a:effectLst/>
                <a:latin typeface="Segoe UI" panose="020B0502040204020203" pitchFamily="34" charset="0"/>
              </a:rPr>
              <a:t>Andere Höchstarbeitszeiten. 14 Stunden am Tag/ 72 Stunden die Woche sind meines Erachtens für einen 18. Jährigen Azubi deutlich zu viel!</a:t>
            </a:r>
          </a:p>
          <a:p>
            <a:pPr marL="171450" indent="-171450">
              <a:buFontTx/>
              <a:buChar char="-"/>
            </a:pPr>
            <a:r>
              <a:rPr lang="de-DE" b="0" i="0" dirty="0">
                <a:solidFill>
                  <a:srgbClr val="212121"/>
                </a:solidFill>
                <a:effectLst/>
                <a:latin typeface="Segoe UI" panose="020B0502040204020203" pitchFamily="34" charset="0"/>
              </a:rPr>
              <a:t>Ausbildungsoffiziere und </a:t>
            </a:r>
            <a:r>
              <a:rPr lang="de-DE" b="0" i="0" dirty="0" err="1">
                <a:solidFill>
                  <a:srgbClr val="212121"/>
                </a:solidFill>
                <a:effectLst/>
                <a:latin typeface="Segoe UI" panose="020B0502040204020203" pitchFamily="34" charset="0"/>
              </a:rPr>
              <a:t>Ingineure</a:t>
            </a:r>
            <a:r>
              <a:rPr lang="de-DE" b="0" i="0" dirty="0">
                <a:solidFill>
                  <a:srgbClr val="212121"/>
                </a:solidFill>
                <a:effectLst/>
                <a:latin typeface="Segoe UI" panose="020B0502040204020203" pitchFamily="34" charset="0"/>
              </a:rPr>
              <a:t> sollen besser mit den zu vermittelnden Ausbildungsinhalten vertraut sein </a:t>
            </a:r>
          </a:p>
          <a:p>
            <a:pPr marL="171450" indent="-171450">
              <a:buFontTx/>
              <a:buChar char="-"/>
            </a:pPr>
            <a:r>
              <a:rPr lang="de-DE" b="0" i="0" dirty="0">
                <a:solidFill>
                  <a:srgbClr val="212121"/>
                </a:solidFill>
                <a:effectLst/>
                <a:latin typeface="Segoe UI" panose="020B0502040204020203" pitchFamily="34" charset="0"/>
              </a:rPr>
              <a:t>Mehr solcher Umfragen um Probleme zu erkennen</a:t>
            </a:r>
            <a:endParaRPr lang="de-DE" dirty="0"/>
          </a:p>
        </p:txBody>
      </p:sp>
      <p:sp>
        <p:nvSpPr>
          <p:cNvPr id="4" name="Foliennummernplatzhalter 3"/>
          <p:cNvSpPr>
            <a:spLocks noGrp="1"/>
          </p:cNvSpPr>
          <p:nvPr>
            <p:ph type="sldNum" sz="quarter" idx="5"/>
          </p:nvPr>
        </p:nvSpPr>
        <p:spPr/>
        <p:txBody>
          <a:bodyPr/>
          <a:lstStyle/>
          <a:p>
            <a:fld id="{451AE8F8-466D-47DF-9AF5-B838BB30349A}" type="slidenum">
              <a:rPr lang="de-DE" smtClean="0"/>
              <a:t>9</a:t>
            </a:fld>
            <a:endParaRPr lang="de-DE"/>
          </a:p>
        </p:txBody>
      </p:sp>
    </p:spTree>
    <p:extLst>
      <p:ext uri="{BB962C8B-B14F-4D97-AF65-F5344CB8AC3E}">
        <p14:creationId xmlns:p14="http://schemas.microsoft.com/office/powerpoint/2010/main" val="77405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Für Minderjährige die verringerte Arbeitszeit überdenken oder die Anforderungen an die Stunden in den Bereichen entsprechend anpassen</a:t>
            </a:r>
          </a:p>
          <a:p>
            <a:endParaRPr lang="de-DE" dirty="0"/>
          </a:p>
        </p:txBody>
      </p:sp>
      <p:sp>
        <p:nvSpPr>
          <p:cNvPr id="4" name="Foliennummernplatzhalter 3"/>
          <p:cNvSpPr>
            <a:spLocks noGrp="1"/>
          </p:cNvSpPr>
          <p:nvPr>
            <p:ph type="sldNum" sz="quarter" idx="5"/>
          </p:nvPr>
        </p:nvSpPr>
        <p:spPr/>
        <p:txBody>
          <a:bodyPr/>
          <a:lstStyle/>
          <a:p>
            <a:fld id="{451AE8F8-466D-47DF-9AF5-B838BB30349A}" type="slidenum">
              <a:rPr lang="de-DE" smtClean="0"/>
              <a:t>10</a:t>
            </a:fld>
            <a:endParaRPr lang="de-DE"/>
          </a:p>
        </p:txBody>
      </p:sp>
    </p:spTree>
    <p:extLst>
      <p:ext uri="{BB962C8B-B14F-4D97-AF65-F5344CB8AC3E}">
        <p14:creationId xmlns:p14="http://schemas.microsoft.com/office/powerpoint/2010/main" val="63456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effectLst/>
              </a:rPr>
              <a:t>-Ein Ausbilder an Bord welcher im besten Falle selbst auch Schiffsmechaniker war/ist.</a:t>
            </a:r>
          </a:p>
          <a:p>
            <a:r>
              <a:rPr lang="de-DE" b="0" i="0" dirty="0">
                <a:solidFill>
                  <a:srgbClr val="212121"/>
                </a:solidFill>
                <a:effectLst/>
                <a:latin typeface="Segoe UI" panose="020B0502040204020203" pitchFamily="34" charset="0"/>
              </a:rPr>
              <a:t>-Es wäre eine Verbesserung in meinen Augen, wenn man an Bord 2 zuständige Ausbilder hätte. So z.B. den Chief Mate oder 2nd Mate im Deck Department und den 2. Ingenieur im Engine Departement. Dadurch könnte die Ausbildung an Bord, so glaube ich, an Qualität gewinnen</a:t>
            </a:r>
          </a:p>
          <a:p>
            <a:r>
              <a:rPr lang="de-DE" b="0" i="0" dirty="0">
                <a:solidFill>
                  <a:srgbClr val="212121"/>
                </a:solidFill>
                <a:effectLst/>
                <a:latin typeface="Segoe UI" panose="020B0502040204020203" pitchFamily="34" charset="0"/>
              </a:rPr>
              <a:t>-Ich würde einen einheitlichen Bord-Lehrplan einführen, der sich nach den Wochen auf See richtet. Das bedeutet, dass alle Azubis pro Woche ein oder mehrere vorgegebene Themen bearbeiten müssen, die von der BBS festgelegt werden. Dies hätte den Vorteil, dass die Azubis selbstständiger arbeiten, insbesondere unter dem Aspekt, dass viele Vorgesetzte die Ausbildung massiv vernachlässigen. Sobald es eine geregelte Vorgabe seitens der BBS gibt, sind alle Beteiligten gezwungen, sich sowohl der theoretischen als auch der praktischen Ausbildung an Bord zu widmen. Zudem können sich Azubis, die an Bord vernachlässigt werden, besser auf ihr Recht berufen.</a:t>
            </a:r>
          </a:p>
          <a:p>
            <a:r>
              <a:rPr lang="de-DE" b="0" i="0" dirty="0">
                <a:solidFill>
                  <a:srgbClr val="212121"/>
                </a:solidFill>
                <a:effectLst/>
                <a:latin typeface="Segoe UI" panose="020B0502040204020203" pitchFamily="34" charset="0"/>
              </a:rPr>
              <a:t>-Monatliche Projektarbeiten einfach weglassen weil man die Inhalte viel besser praktisch lernt als sie stumpf aus verschiedensten Datenblättern und Manuals raus zu suchen.</a:t>
            </a:r>
            <a:endParaRPr lang="de-DE" dirty="0"/>
          </a:p>
        </p:txBody>
      </p:sp>
      <p:sp>
        <p:nvSpPr>
          <p:cNvPr id="4" name="Foliennummernplatzhalter 3"/>
          <p:cNvSpPr>
            <a:spLocks noGrp="1"/>
          </p:cNvSpPr>
          <p:nvPr>
            <p:ph type="sldNum" sz="quarter" idx="5"/>
          </p:nvPr>
        </p:nvSpPr>
        <p:spPr/>
        <p:txBody>
          <a:bodyPr/>
          <a:lstStyle/>
          <a:p>
            <a:fld id="{451AE8F8-466D-47DF-9AF5-B838BB30349A}" type="slidenum">
              <a:rPr lang="de-DE" smtClean="0"/>
              <a:t>11</a:t>
            </a:fld>
            <a:endParaRPr lang="de-DE"/>
          </a:p>
        </p:txBody>
      </p:sp>
    </p:spTree>
    <p:extLst>
      <p:ext uri="{BB962C8B-B14F-4D97-AF65-F5344CB8AC3E}">
        <p14:creationId xmlns:p14="http://schemas.microsoft.com/office/powerpoint/2010/main" val="1420815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C3F8-EBE7-F9D0-53A2-6222AB5429C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8A2DAB-815B-35F4-B20A-62056B97D7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87823EC-49D1-1874-AECF-1F099A5AC8C2}"/>
              </a:ext>
            </a:extLst>
          </p:cNvPr>
          <p:cNvSpPr>
            <a:spLocks noGrp="1"/>
          </p:cNvSpPr>
          <p:nvPr>
            <p:ph type="body" idx="1"/>
          </p:nvPr>
        </p:nvSpPr>
        <p:spPr/>
        <p:txBody>
          <a:bodyPr/>
          <a:lstStyle/>
          <a:p>
            <a:r>
              <a:rPr lang="de-DE" b="0" i="0" dirty="0">
                <a:solidFill>
                  <a:srgbClr val="212121"/>
                </a:solidFill>
                <a:effectLst/>
                <a:latin typeface="Segoe UI" panose="020B0502040204020203" pitchFamily="34" charset="0"/>
              </a:rPr>
              <a:t>-grundsätzlich sollten die Reedereien verpflichtet sein, regelmäßig Meetings mit ihren Azubis zu führen. In meinem Fall hatte ich das Gefühl, dass ich an Bord komplett vergessen wurde! Teilweise bestand der Kontakt zum Vorgesetzten an Land nur einmal pro Jahr. Ich hatte des Öfteren das Gefühl, dass ich egal war</a:t>
            </a:r>
          </a:p>
          <a:p>
            <a:r>
              <a:rPr lang="de-DE" b="0" i="0" dirty="0">
                <a:solidFill>
                  <a:srgbClr val="212121"/>
                </a:solidFill>
                <a:effectLst/>
                <a:latin typeface="Segoe UI" panose="020B0502040204020203" pitchFamily="34" charset="0"/>
              </a:rPr>
              <a:t>-Auf die </a:t>
            </a:r>
            <a:r>
              <a:rPr lang="de-DE" b="0" i="0" dirty="0" err="1">
                <a:solidFill>
                  <a:srgbClr val="212121"/>
                </a:solidFill>
                <a:effectLst/>
                <a:latin typeface="Segoe UI" panose="020B0502040204020203" pitchFamily="34" charset="0"/>
              </a:rPr>
              <a:t>arbeits</a:t>
            </a:r>
            <a:r>
              <a:rPr lang="de-DE" b="0" i="0" dirty="0">
                <a:solidFill>
                  <a:srgbClr val="212121"/>
                </a:solidFill>
                <a:effectLst/>
                <a:latin typeface="Segoe UI" panose="020B0502040204020203" pitchFamily="34" charset="0"/>
              </a:rPr>
              <a:t> Stunden achten habe teilweise mehr als 400 Stunden im Monat gearbeitet und die </a:t>
            </a:r>
            <a:r>
              <a:rPr lang="de-DE" b="0" i="0" dirty="0" err="1">
                <a:solidFill>
                  <a:srgbClr val="212121"/>
                </a:solidFill>
                <a:effectLst/>
                <a:latin typeface="Segoe UI" panose="020B0502040204020203" pitchFamily="34" charset="0"/>
              </a:rPr>
              <a:t>bbs</a:t>
            </a:r>
            <a:r>
              <a:rPr lang="de-DE" b="0" i="0" dirty="0">
                <a:solidFill>
                  <a:srgbClr val="212121"/>
                </a:solidFill>
                <a:effectLst/>
                <a:latin typeface="Segoe UI" panose="020B0502040204020203" pitchFamily="34" charset="0"/>
              </a:rPr>
              <a:t> wie mein Reederei oder </a:t>
            </a:r>
            <a:r>
              <a:rPr lang="de-DE" b="0" i="0" dirty="0" err="1">
                <a:solidFill>
                  <a:srgbClr val="212121"/>
                </a:solidFill>
                <a:effectLst/>
                <a:latin typeface="Segoe UI" panose="020B0502040204020203" pitchFamily="34" charset="0"/>
              </a:rPr>
              <a:t>Capitän</a:t>
            </a:r>
            <a:r>
              <a:rPr lang="de-DE" b="0" i="0" dirty="0">
                <a:solidFill>
                  <a:srgbClr val="212121"/>
                </a:solidFill>
                <a:effectLst/>
                <a:latin typeface="Segoe UI" panose="020B0502040204020203" pitchFamily="34" charset="0"/>
              </a:rPr>
              <a:t> haben </a:t>
            </a:r>
            <a:r>
              <a:rPr lang="de-DE" b="0" i="0" dirty="0" err="1">
                <a:solidFill>
                  <a:srgbClr val="212121"/>
                </a:solidFill>
                <a:effectLst/>
                <a:latin typeface="Segoe UI" panose="020B0502040204020203" pitchFamily="34" charset="0"/>
              </a:rPr>
              <a:t>garnichts</a:t>
            </a:r>
            <a:r>
              <a:rPr lang="de-DE" b="0" i="0" dirty="0">
                <a:solidFill>
                  <a:srgbClr val="212121"/>
                </a:solidFill>
                <a:effectLst/>
                <a:latin typeface="Segoe UI" panose="020B0502040204020203" pitchFamily="34" charset="0"/>
              </a:rPr>
              <a:t> gemacht</a:t>
            </a:r>
            <a:endParaRPr lang="de-DE" dirty="0"/>
          </a:p>
        </p:txBody>
      </p:sp>
      <p:sp>
        <p:nvSpPr>
          <p:cNvPr id="4" name="Foliennummernplatzhalter 3">
            <a:extLst>
              <a:ext uri="{FF2B5EF4-FFF2-40B4-BE49-F238E27FC236}">
                <a16:creationId xmlns:a16="http://schemas.microsoft.com/office/drawing/2014/main" id="{1212A43D-1795-086F-B7E1-404A97E2EC41}"/>
              </a:ext>
            </a:extLst>
          </p:cNvPr>
          <p:cNvSpPr>
            <a:spLocks noGrp="1"/>
          </p:cNvSpPr>
          <p:nvPr>
            <p:ph type="sldNum" sz="quarter" idx="5"/>
          </p:nvPr>
        </p:nvSpPr>
        <p:spPr/>
        <p:txBody>
          <a:bodyPr/>
          <a:lstStyle/>
          <a:p>
            <a:fld id="{451AE8F8-466D-47DF-9AF5-B838BB30349A}" type="slidenum">
              <a:rPr lang="de-DE" smtClean="0"/>
              <a:t>12</a:t>
            </a:fld>
            <a:endParaRPr lang="de-DE"/>
          </a:p>
        </p:txBody>
      </p:sp>
    </p:spTree>
    <p:extLst>
      <p:ext uri="{BB962C8B-B14F-4D97-AF65-F5344CB8AC3E}">
        <p14:creationId xmlns:p14="http://schemas.microsoft.com/office/powerpoint/2010/main" val="405633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4591-C695-0D77-2869-2D0AF48B11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8B01BB4-7BFA-C612-534D-238635188B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D3B256C-EAE3-7A13-EB3D-DFB98B1E0730}"/>
              </a:ext>
            </a:extLst>
          </p:cNvPr>
          <p:cNvSpPr>
            <a:spLocks noGrp="1"/>
          </p:cNvSpPr>
          <p:nvPr>
            <p:ph type="body" idx="1"/>
          </p:nvPr>
        </p:nvSpPr>
        <p:spPr/>
        <p:txBody>
          <a:bodyPr/>
          <a:lstStyle/>
          <a:p>
            <a:pPr marL="171450" indent="-171450">
              <a:buFontTx/>
              <a:buChar char="-"/>
            </a:pPr>
            <a:r>
              <a:rPr lang="de-DE" dirty="0">
                <a:effectLst/>
              </a:rPr>
              <a:t>Besser erklären was man ausfüllen muss</a:t>
            </a:r>
          </a:p>
          <a:p>
            <a:pPr marL="171450" indent="-171450">
              <a:buFontTx/>
              <a:buChar char="-"/>
            </a:pPr>
            <a:r>
              <a:rPr lang="de-DE" dirty="0">
                <a:effectLst/>
              </a:rPr>
              <a:t>Tipps geben, Lernmöglichkeiten aufzeigen, Anleitungen zum Selbststudium mit den an Bord verfügbaren Materialien und den Ausbildern</a:t>
            </a:r>
          </a:p>
          <a:p>
            <a:pPr marL="171450" indent="-171450">
              <a:buFontTx/>
              <a:buChar char="-"/>
            </a:pPr>
            <a:r>
              <a:rPr lang="de-DE" dirty="0">
                <a:effectLst/>
              </a:rPr>
              <a:t>Alles nicht zu kompliziert machen, bei der IHK reicht es auch aus wenn man in den Tätigkeitsnachweis nur die Tätigkeit und die Stunden schreibt, ohne dies Bereichen zuzuordnen</a:t>
            </a:r>
          </a:p>
          <a:p>
            <a:pPr marL="171450" indent="-171450">
              <a:buFontTx/>
              <a:buChar char="-"/>
            </a:pPr>
            <a:r>
              <a:rPr lang="de-DE" b="0" i="0" dirty="0">
                <a:solidFill>
                  <a:srgbClr val="212121"/>
                </a:solidFill>
                <a:effectLst/>
                <a:latin typeface="Segoe UI" panose="020B0502040204020203" pitchFamily="34" charset="0"/>
              </a:rPr>
              <a:t>Das Berichtsheft sollte nicht in dem Schulzeitblock geschrieben werden müssen, weil die BBS den Lehrplan erstellt und weiß was unterrichtet wird</a:t>
            </a:r>
            <a:endParaRPr lang="de-DE" dirty="0"/>
          </a:p>
        </p:txBody>
      </p:sp>
      <p:sp>
        <p:nvSpPr>
          <p:cNvPr id="4" name="Foliennummernplatzhalter 3">
            <a:extLst>
              <a:ext uri="{FF2B5EF4-FFF2-40B4-BE49-F238E27FC236}">
                <a16:creationId xmlns:a16="http://schemas.microsoft.com/office/drawing/2014/main" id="{63198599-3846-FA7A-10DD-C0BC807515B1}"/>
              </a:ext>
            </a:extLst>
          </p:cNvPr>
          <p:cNvSpPr>
            <a:spLocks noGrp="1"/>
          </p:cNvSpPr>
          <p:nvPr>
            <p:ph type="sldNum" sz="quarter" idx="5"/>
          </p:nvPr>
        </p:nvSpPr>
        <p:spPr/>
        <p:txBody>
          <a:bodyPr/>
          <a:lstStyle/>
          <a:p>
            <a:fld id="{451AE8F8-466D-47DF-9AF5-B838BB30349A}" type="slidenum">
              <a:rPr lang="de-DE" smtClean="0"/>
              <a:t>13</a:t>
            </a:fld>
            <a:endParaRPr lang="de-DE"/>
          </a:p>
        </p:txBody>
      </p:sp>
    </p:spTree>
    <p:extLst>
      <p:ext uri="{BB962C8B-B14F-4D97-AF65-F5344CB8AC3E}">
        <p14:creationId xmlns:p14="http://schemas.microsoft.com/office/powerpoint/2010/main" val="1461560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FFAC3-41BA-16D2-77D9-670F4E7AF8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11C4CDB-DDFD-EAAE-CCF6-84D15AD63CD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A04F94-6B69-FD77-3796-CF5AACC09D98}"/>
              </a:ext>
            </a:extLst>
          </p:cNvPr>
          <p:cNvSpPr>
            <a:spLocks noGrp="1"/>
          </p:cNvSpPr>
          <p:nvPr>
            <p:ph type="body" idx="1"/>
          </p:nvPr>
        </p:nvSpPr>
        <p:spPr/>
        <p:txBody>
          <a:bodyPr/>
          <a:lstStyle/>
          <a:p>
            <a:pPr marL="171450" indent="-171450">
              <a:buFontTx/>
              <a:buChar char="-"/>
            </a:pPr>
            <a:endParaRPr lang="de-DE" dirty="0"/>
          </a:p>
        </p:txBody>
      </p:sp>
      <p:sp>
        <p:nvSpPr>
          <p:cNvPr id="4" name="Foliennummernplatzhalter 3">
            <a:extLst>
              <a:ext uri="{FF2B5EF4-FFF2-40B4-BE49-F238E27FC236}">
                <a16:creationId xmlns:a16="http://schemas.microsoft.com/office/drawing/2014/main" id="{7C51F625-FD45-B09F-F1EA-8A9B7C13D28D}"/>
              </a:ext>
            </a:extLst>
          </p:cNvPr>
          <p:cNvSpPr>
            <a:spLocks noGrp="1"/>
          </p:cNvSpPr>
          <p:nvPr>
            <p:ph type="sldNum" sz="quarter" idx="5"/>
          </p:nvPr>
        </p:nvSpPr>
        <p:spPr/>
        <p:txBody>
          <a:bodyPr/>
          <a:lstStyle/>
          <a:p>
            <a:fld id="{451AE8F8-466D-47DF-9AF5-B838BB30349A}" type="slidenum">
              <a:rPr lang="de-DE" smtClean="0"/>
              <a:t>14</a:t>
            </a:fld>
            <a:endParaRPr lang="de-DE"/>
          </a:p>
        </p:txBody>
      </p:sp>
    </p:spTree>
    <p:extLst>
      <p:ext uri="{BB962C8B-B14F-4D97-AF65-F5344CB8AC3E}">
        <p14:creationId xmlns:p14="http://schemas.microsoft.com/office/powerpoint/2010/main" val="3396196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NK 500</a:t>
            </a:r>
          </a:p>
        </p:txBody>
      </p:sp>
      <p:sp>
        <p:nvSpPr>
          <p:cNvPr id="4" name="Foliennummernplatzhalter 3"/>
          <p:cNvSpPr>
            <a:spLocks noGrp="1"/>
          </p:cNvSpPr>
          <p:nvPr>
            <p:ph type="sldNum" sz="quarter" idx="5"/>
          </p:nvPr>
        </p:nvSpPr>
        <p:spPr/>
        <p:txBody>
          <a:bodyPr/>
          <a:lstStyle/>
          <a:p>
            <a:fld id="{451AE8F8-466D-47DF-9AF5-B838BB30349A}" type="slidenum">
              <a:rPr lang="de-DE" smtClean="0"/>
              <a:t>15</a:t>
            </a:fld>
            <a:endParaRPr lang="de-DE"/>
          </a:p>
        </p:txBody>
      </p:sp>
    </p:spTree>
    <p:extLst>
      <p:ext uri="{BB962C8B-B14F-4D97-AF65-F5344CB8AC3E}">
        <p14:creationId xmlns:p14="http://schemas.microsoft.com/office/powerpoint/2010/main" val="3536044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2A09-4067-DFA8-CA01-C6D9C6CF84F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CC16068-0EB7-9431-65C3-E668444B5D3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B3BAD9-E576-72D2-0911-CF3F9C31B031}"/>
              </a:ext>
            </a:extLst>
          </p:cNvPr>
          <p:cNvSpPr>
            <a:spLocks noGrp="1"/>
          </p:cNvSpPr>
          <p:nvPr>
            <p:ph type="body" idx="1"/>
          </p:nvPr>
        </p:nvSpPr>
        <p:spPr/>
        <p:txBody>
          <a:bodyPr/>
          <a:lstStyle/>
          <a:p>
            <a:endParaRPr lang="de-DE" dirty="0"/>
          </a:p>
          <a:p>
            <a:r>
              <a:rPr lang="de-DE" dirty="0"/>
              <a:t>Hier vielfach Antworten, die für den Ausbildungsordner wichtiger sind</a:t>
            </a:r>
          </a:p>
        </p:txBody>
      </p:sp>
      <p:sp>
        <p:nvSpPr>
          <p:cNvPr id="4" name="Foliennummernplatzhalter 3">
            <a:extLst>
              <a:ext uri="{FF2B5EF4-FFF2-40B4-BE49-F238E27FC236}">
                <a16:creationId xmlns:a16="http://schemas.microsoft.com/office/drawing/2014/main" id="{11A663D5-AA04-DAC3-7925-89C2EF9FD5C6}"/>
              </a:ext>
            </a:extLst>
          </p:cNvPr>
          <p:cNvSpPr>
            <a:spLocks noGrp="1"/>
          </p:cNvSpPr>
          <p:nvPr>
            <p:ph type="sldNum" sz="quarter" idx="5"/>
          </p:nvPr>
        </p:nvSpPr>
        <p:spPr/>
        <p:txBody>
          <a:bodyPr/>
          <a:lstStyle/>
          <a:p>
            <a:fld id="{451AE8F8-466D-47DF-9AF5-B838BB30349A}" type="slidenum">
              <a:rPr lang="de-DE" smtClean="0"/>
              <a:t>23</a:t>
            </a:fld>
            <a:endParaRPr lang="de-DE"/>
          </a:p>
        </p:txBody>
      </p:sp>
    </p:spTree>
    <p:extLst>
      <p:ext uri="{BB962C8B-B14F-4D97-AF65-F5344CB8AC3E}">
        <p14:creationId xmlns:p14="http://schemas.microsoft.com/office/powerpoint/2010/main" val="2995599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A389B-E4F2-45FF-B517-5458588009CB}"/>
              </a:ext>
            </a:extLst>
          </p:cNvPr>
          <p:cNvSpPr>
            <a:spLocks noGrp="1"/>
          </p:cNvSpPr>
          <p:nvPr>
            <p:ph type="ctrTitle" hasCustomPrompt="1"/>
          </p:nvPr>
        </p:nvSpPr>
        <p:spPr>
          <a:xfrm>
            <a:off x="192973" y="168429"/>
            <a:ext cx="8962902" cy="1437087"/>
          </a:xfrm>
        </p:spPr>
        <p:txBody>
          <a:bodyPr anchor="ctr"/>
          <a:lstStyle>
            <a:lvl1pPr marL="0" indent="0" algn="ctr">
              <a:buSzPct val="40000"/>
              <a:buFontTx/>
              <a:buNone/>
              <a:defRPr sz="3200" b="1"/>
            </a:lvl1pPr>
          </a:lstStyle>
          <a:p>
            <a:r>
              <a:rPr lang="de-DE" dirty="0"/>
              <a:t> Titel hinzufügen</a:t>
            </a:r>
            <a:endParaRPr lang="en-US" dirty="0"/>
          </a:p>
        </p:txBody>
      </p:sp>
      <p:sp>
        <p:nvSpPr>
          <p:cNvPr id="3" name="Untertitel 2">
            <a:extLst>
              <a:ext uri="{FF2B5EF4-FFF2-40B4-BE49-F238E27FC236}">
                <a16:creationId xmlns:a16="http://schemas.microsoft.com/office/drawing/2014/main" id="{D83E4B45-9BF9-4757-AC8E-129811FCADAF}"/>
              </a:ext>
            </a:extLst>
          </p:cNvPr>
          <p:cNvSpPr>
            <a:spLocks noGrp="1"/>
          </p:cNvSpPr>
          <p:nvPr>
            <p:ph type="subTitle" idx="1" hasCustomPrompt="1"/>
          </p:nvPr>
        </p:nvSpPr>
        <p:spPr>
          <a:xfrm>
            <a:off x="192973" y="2658140"/>
            <a:ext cx="8962902" cy="3362650"/>
          </a:xfrm>
        </p:spPr>
        <p:txBody>
          <a:bodyPr/>
          <a:lstStyle>
            <a:lvl1pPr marL="342900" indent="-342900" algn="ctr">
              <a:buFontTx/>
              <a:buBlip>
                <a:blip r:embed="rId2"/>
              </a:buBlip>
              <a:defRPr sz="2400"/>
            </a:lvl1pPr>
            <a:lvl2pPr marL="800100" indent="-342900" algn="ctr">
              <a:buSzPct val="90000"/>
              <a:buFontTx/>
              <a:buBlip>
                <a:blip r:embed="rId3"/>
              </a:buBlip>
              <a:defRPr sz="2000"/>
            </a:lvl2pPr>
            <a:lvl3pPr marL="1200150" indent="-285750" algn="ctr">
              <a:buFont typeface="Arial" panose="020B0604020202020204" pitchFamily="34" charset="0"/>
              <a:buChar char="•"/>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Datumsplatzhalter 3">
            <a:extLst>
              <a:ext uri="{FF2B5EF4-FFF2-40B4-BE49-F238E27FC236}">
                <a16:creationId xmlns:a16="http://schemas.microsoft.com/office/drawing/2014/main" id="{4E95F91E-BDDE-473E-83D0-EFD4AB9F5245}"/>
              </a:ext>
            </a:extLst>
          </p:cNvPr>
          <p:cNvSpPr>
            <a:spLocks noGrp="1"/>
          </p:cNvSpPr>
          <p:nvPr>
            <p:ph type="dt" sz="half" idx="10"/>
          </p:nvPr>
        </p:nvSpPr>
        <p:spPr>
          <a:xfrm>
            <a:off x="11006324" y="167229"/>
            <a:ext cx="1027690" cy="365125"/>
          </a:xfrm>
        </p:spPr>
        <p:txBody>
          <a:bodyPr/>
          <a:lstStyle/>
          <a:p>
            <a:fld id="{CFAB06F4-96FE-40B6-B76F-D792EAF7DB08}" type="datetime1">
              <a:rPr lang="de-DE" smtClean="0"/>
              <a:t>18.03.2025</a:t>
            </a:fld>
            <a:endParaRPr lang="en-US"/>
          </a:p>
        </p:txBody>
      </p:sp>
    </p:spTree>
    <p:extLst>
      <p:ext uri="{BB962C8B-B14F-4D97-AF65-F5344CB8AC3E}">
        <p14:creationId xmlns:p14="http://schemas.microsoft.com/office/powerpoint/2010/main" val="222360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38CDAF-FCE0-4B1C-B2A7-35C39B60E42D}"/>
              </a:ext>
            </a:extLst>
          </p:cNvPr>
          <p:cNvSpPr>
            <a:spLocks noGrp="1"/>
          </p:cNvSpPr>
          <p:nvPr>
            <p:ph type="title"/>
          </p:nvPr>
        </p:nvSpPr>
        <p:spPr>
          <a:xfrm>
            <a:off x="220729" y="229470"/>
            <a:ext cx="4648154" cy="1777459"/>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5DCFD7C8-1A13-4012-ACE2-DC4F8C79BEEF}"/>
              </a:ext>
            </a:extLst>
          </p:cNvPr>
          <p:cNvSpPr>
            <a:spLocks noGrp="1"/>
          </p:cNvSpPr>
          <p:nvPr>
            <p:ph type="pic" idx="1"/>
          </p:nvPr>
        </p:nvSpPr>
        <p:spPr>
          <a:xfrm>
            <a:off x="5117206" y="229470"/>
            <a:ext cx="6854065" cy="57794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386C7875-FCB1-4A17-9A12-F32F62CDB15D}"/>
              </a:ext>
            </a:extLst>
          </p:cNvPr>
          <p:cNvSpPr>
            <a:spLocks noGrp="1"/>
          </p:cNvSpPr>
          <p:nvPr>
            <p:ph type="body" sz="half" idx="2"/>
          </p:nvPr>
        </p:nvSpPr>
        <p:spPr>
          <a:xfrm>
            <a:off x="220729" y="2197326"/>
            <a:ext cx="464815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5A45147-61B7-413C-AE83-E76FD166CFFD}"/>
              </a:ext>
            </a:extLst>
          </p:cNvPr>
          <p:cNvSpPr>
            <a:spLocks noGrp="1"/>
          </p:cNvSpPr>
          <p:nvPr>
            <p:ph type="dt" sz="half" idx="10"/>
          </p:nvPr>
        </p:nvSpPr>
        <p:spPr/>
        <p:txBody>
          <a:bodyPr/>
          <a:lstStyle/>
          <a:p>
            <a:fld id="{8663C9BF-6BBE-4552-A930-869DB5744DB9}" type="datetime1">
              <a:rPr lang="de-DE" smtClean="0"/>
              <a:t>18.03.2025</a:t>
            </a:fld>
            <a:endParaRPr lang="en-US"/>
          </a:p>
        </p:txBody>
      </p:sp>
    </p:spTree>
    <p:extLst>
      <p:ext uri="{BB962C8B-B14F-4D97-AF65-F5344CB8AC3E}">
        <p14:creationId xmlns:p14="http://schemas.microsoft.com/office/powerpoint/2010/main" val="441461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BA770-9D34-4DB8-BD09-DA729070ADE1}"/>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2881085E-9D64-4876-9A4C-419BCEFACC2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CA4F998-5CF5-4107-BBA6-CFC7AEA9305F}"/>
              </a:ext>
            </a:extLst>
          </p:cNvPr>
          <p:cNvSpPr>
            <a:spLocks noGrp="1"/>
          </p:cNvSpPr>
          <p:nvPr>
            <p:ph type="dt" sz="half" idx="10"/>
          </p:nvPr>
        </p:nvSpPr>
        <p:spPr/>
        <p:txBody>
          <a:bodyPr/>
          <a:lstStyle/>
          <a:p>
            <a:fld id="{7D0E103C-8009-4873-96B2-6B31922D482C}" type="datetime1">
              <a:rPr lang="de-DE" smtClean="0"/>
              <a:t>18.03.2025</a:t>
            </a:fld>
            <a:endParaRPr lang="en-US"/>
          </a:p>
        </p:txBody>
      </p:sp>
    </p:spTree>
    <p:extLst>
      <p:ext uri="{BB962C8B-B14F-4D97-AF65-F5344CB8AC3E}">
        <p14:creationId xmlns:p14="http://schemas.microsoft.com/office/powerpoint/2010/main" val="33742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637DCE5-0617-40B7-A14C-14BD03E6738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BB3E81EF-6F2B-4FD5-AE52-E2E490DC63A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9AFD68F2-51F5-4EF3-865B-B9F43FB5D415}"/>
              </a:ext>
            </a:extLst>
          </p:cNvPr>
          <p:cNvSpPr>
            <a:spLocks noGrp="1"/>
          </p:cNvSpPr>
          <p:nvPr>
            <p:ph type="dt" sz="half" idx="10"/>
          </p:nvPr>
        </p:nvSpPr>
        <p:spPr/>
        <p:txBody>
          <a:bodyPr/>
          <a:lstStyle/>
          <a:p>
            <a:fld id="{8D409C69-A6E6-4B13-9537-EE7B23201FB4}" type="datetime1">
              <a:rPr lang="de-DE" smtClean="0"/>
              <a:t>18.03.2025</a:t>
            </a:fld>
            <a:endParaRPr lang="en-US"/>
          </a:p>
        </p:txBody>
      </p:sp>
    </p:spTree>
    <p:extLst>
      <p:ext uri="{BB962C8B-B14F-4D97-AF65-F5344CB8AC3E}">
        <p14:creationId xmlns:p14="http://schemas.microsoft.com/office/powerpoint/2010/main" val="1965124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F8527-3F4B-4C67-85C3-A68BA06EF331}"/>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AB70FF37-E963-4A8F-8D59-6449574C2EA4}"/>
              </a:ext>
            </a:extLst>
          </p:cNvPr>
          <p:cNvSpPr>
            <a:spLocks noGrp="1"/>
          </p:cNvSpPr>
          <p:nvPr>
            <p:ph type="dt" sz="half" idx="10"/>
          </p:nvPr>
        </p:nvSpPr>
        <p:spPr/>
        <p:txBody>
          <a:bodyPr/>
          <a:lstStyle/>
          <a:p>
            <a:fld id="{D298CC44-984A-46A1-A861-14E982946DC0}" type="datetime1">
              <a:rPr lang="de-DE" smtClean="0"/>
              <a:t>18.03.2025</a:t>
            </a:fld>
            <a:endParaRPr lang="en-US"/>
          </a:p>
        </p:txBody>
      </p:sp>
      <p:pic>
        <p:nvPicPr>
          <p:cNvPr id="7" name="Grafik 6">
            <a:extLst>
              <a:ext uri="{FF2B5EF4-FFF2-40B4-BE49-F238E27FC236}">
                <a16:creationId xmlns:a16="http://schemas.microsoft.com/office/drawing/2014/main" id="{0F90099E-1A39-4964-86D2-76AD90A391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7700" y="3113793"/>
            <a:ext cx="1879600" cy="909726"/>
          </a:xfrm>
          <a:prstGeom prst="rect">
            <a:avLst/>
          </a:prstGeom>
        </p:spPr>
      </p:pic>
    </p:spTree>
    <p:extLst>
      <p:ext uri="{BB962C8B-B14F-4D97-AF65-F5344CB8AC3E}">
        <p14:creationId xmlns:p14="http://schemas.microsoft.com/office/powerpoint/2010/main" val="408627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A389B-E4F2-45FF-B517-5458588009CB}"/>
              </a:ext>
            </a:extLst>
          </p:cNvPr>
          <p:cNvSpPr>
            <a:spLocks noGrp="1"/>
          </p:cNvSpPr>
          <p:nvPr>
            <p:ph type="ctrTitle" hasCustomPrompt="1"/>
          </p:nvPr>
        </p:nvSpPr>
        <p:spPr>
          <a:xfrm>
            <a:off x="192973" y="168429"/>
            <a:ext cx="8962902" cy="2679539"/>
          </a:xfrm>
        </p:spPr>
        <p:txBody>
          <a:bodyPr anchor="ctr"/>
          <a:lstStyle>
            <a:lvl1pPr marL="0" indent="0" algn="ctr">
              <a:buSzPct val="40000"/>
              <a:buFontTx/>
              <a:buNone/>
              <a:defRPr sz="4800" b="1"/>
            </a:lvl1pPr>
          </a:lstStyle>
          <a:p>
            <a:r>
              <a:rPr lang="de-DE" dirty="0"/>
              <a:t> Praktische Ausbildung und Seefahrtzeit als </a:t>
            </a:r>
            <a:r>
              <a:rPr lang="de-DE" dirty="0" err="1"/>
              <a:t>Offiziersassistent:in</a:t>
            </a:r>
            <a:endParaRPr lang="en-US" dirty="0"/>
          </a:p>
        </p:txBody>
      </p:sp>
      <p:sp>
        <p:nvSpPr>
          <p:cNvPr id="3" name="Untertitel 2">
            <a:extLst>
              <a:ext uri="{FF2B5EF4-FFF2-40B4-BE49-F238E27FC236}">
                <a16:creationId xmlns:a16="http://schemas.microsoft.com/office/drawing/2014/main" id="{D83E4B45-9BF9-4757-AC8E-129811FCADAF}"/>
              </a:ext>
            </a:extLst>
          </p:cNvPr>
          <p:cNvSpPr>
            <a:spLocks noGrp="1"/>
          </p:cNvSpPr>
          <p:nvPr>
            <p:ph type="subTitle" idx="1"/>
          </p:nvPr>
        </p:nvSpPr>
        <p:spPr>
          <a:xfrm>
            <a:off x="192973" y="3107514"/>
            <a:ext cx="8962902" cy="291327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US" dirty="0"/>
          </a:p>
        </p:txBody>
      </p:sp>
      <p:sp>
        <p:nvSpPr>
          <p:cNvPr id="8" name="Medienplatzhalter 7">
            <a:extLst>
              <a:ext uri="{FF2B5EF4-FFF2-40B4-BE49-F238E27FC236}">
                <a16:creationId xmlns:a16="http://schemas.microsoft.com/office/drawing/2014/main" id="{3FEF7E77-6BD5-4A55-84A6-8242D2EC37FB}"/>
              </a:ext>
            </a:extLst>
          </p:cNvPr>
          <p:cNvSpPr>
            <a:spLocks noGrp="1"/>
          </p:cNvSpPr>
          <p:nvPr>
            <p:ph type="media" sz="quarter" idx="13" hasCustomPrompt="1"/>
          </p:nvPr>
        </p:nvSpPr>
        <p:spPr>
          <a:xfrm>
            <a:off x="2766395" y="3951823"/>
            <a:ext cx="3816058" cy="1478691"/>
          </a:xfrm>
        </p:spPr>
        <p:txBody>
          <a:bodyPr>
            <a:normAutofit/>
          </a:bodyPr>
          <a:lstStyle>
            <a:lvl1pPr marL="228600" indent="-228600">
              <a:buSzPct val="90000"/>
              <a:buFontTx/>
              <a:buBlip>
                <a:blip r:embed="rId2"/>
              </a:buBlip>
              <a:defRPr sz="2400"/>
            </a:lvl1pPr>
          </a:lstStyle>
          <a:p>
            <a:r>
              <a:rPr lang="de-DE" dirty="0"/>
              <a:t> Hallo</a:t>
            </a:r>
          </a:p>
          <a:p>
            <a:r>
              <a:rPr lang="de-DE" dirty="0"/>
              <a:t> Moin</a:t>
            </a:r>
          </a:p>
          <a:p>
            <a:r>
              <a:rPr lang="de-DE" dirty="0"/>
              <a:t> Ahoi</a:t>
            </a:r>
          </a:p>
        </p:txBody>
      </p:sp>
    </p:spTree>
    <p:extLst>
      <p:ext uri="{BB962C8B-B14F-4D97-AF65-F5344CB8AC3E}">
        <p14:creationId xmlns:p14="http://schemas.microsoft.com/office/powerpoint/2010/main" val="3947461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ED5E3-CFED-4212-A2BA-E181512F1E3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EEC55B-539E-41C2-A48D-909A269AB9D6}"/>
              </a:ext>
            </a:extLst>
          </p:cNvPr>
          <p:cNvSpPr>
            <a:spLocks noGrp="1" noRot="1" noMove="1" noResize="1" noEditPoints="1" noAdjustHandles="1" noChangeArrowheads="1" noChangeShapeType="1"/>
          </p:cNvSpPr>
          <p:nvPr>
            <p:ph type="dt" sz="half" idx="10"/>
          </p:nvPr>
        </p:nvSpPr>
        <p:spPr/>
        <p:txBody>
          <a:bodyPr/>
          <a:lstStyle/>
          <a:p>
            <a:fld id="{1285AD54-5644-4937-A2EF-9ED37195A65C}" type="datetime1">
              <a:rPr lang="de-DE" smtClean="0"/>
              <a:t>18.03.2025</a:t>
            </a:fld>
            <a:endParaRPr lang="en-US" dirty="0"/>
          </a:p>
        </p:txBody>
      </p:sp>
      <p:sp>
        <p:nvSpPr>
          <p:cNvPr id="6" name="Bildplatzhalter 5">
            <a:extLst>
              <a:ext uri="{FF2B5EF4-FFF2-40B4-BE49-F238E27FC236}">
                <a16:creationId xmlns:a16="http://schemas.microsoft.com/office/drawing/2014/main" id="{DD4E3F4F-7407-4008-BA6C-09268658E3C8}"/>
              </a:ext>
            </a:extLst>
          </p:cNvPr>
          <p:cNvSpPr>
            <a:spLocks noGrp="1"/>
          </p:cNvSpPr>
          <p:nvPr>
            <p:ph type="pic" sz="quarter" idx="12"/>
          </p:nvPr>
        </p:nvSpPr>
        <p:spPr>
          <a:xfrm>
            <a:off x="4156074" y="2565400"/>
            <a:ext cx="1330325" cy="1198526"/>
          </a:xfrm>
        </p:spPr>
        <p:txBody>
          <a:bodyPr/>
          <a:lstStyle/>
          <a:p>
            <a:endParaRPr lang="de-DE" dirty="0"/>
          </a:p>
        </p:txBody>
      </p:sp>
    </p:spTree>
    <p:extLst>
      <p:ext uri="{BB962C8B-B14F-4D97-AF65-F5344CB8AC3E}">
        <p14:creationId xmlns:p14="http://schemas.microsoft.com/office/powerpoint/2010/main" val="358643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41D22-441A-4FA7-B8D0-BC6D20EFFD3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5005DDDD-9A10-4364-9686-AA24BE46BABB}"/>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5647E493-63EE-4118-A805-CE929BC9CD0D}"/>
              </a:ext>
            </a:extLst>
          </p:cNvPr>
          <p:cNvSpPr>
            <a:spLocks noGrp="1"/>
          </p:cNvSpPr>
          <p:nvPr>
            <p:ph type="dt" sz="half" idx="10"/>
          </p:nvPr>
        </p:nvSpPr>
        <p:spPr/>
        <p:txBody>
          <a:bodyPr/>
          <a:lstStyle/>
          <a:p>
            <a:fld id="{CFAB06F4-96FE-40B6-B76F-D792EAF7DB08}" type="datetime1">
              <a:rPr lang="de-DE" smtClean="0"/>
              <a:t>18.03.2025</a:t>
            </a:fld>
            <a:endParaRPr lang="en-US"/>
          </a:p>
        </p:txBody>
      </p:sp>
    </p:spTree>
    <p:extLst>
      <p:ext uri="{BB962C8B-B14F-4D97-AF65-F5344CB8AC3E}">
        <p14:creationId xmlns:p14="http://schemas.microsoft.com/office/powerpoint/2010/main" val="192413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554AE1-3A4B-4871-9221-E27D3C157B8C}"/>
              </a:ext>
            </a:extLst>
          </p:cNvPr>
          <p:cNvSpPr>
            <a:spLocks noGrp="1"/>
          </p:cNvSpPr>
          <p:nvPr>
            <p:ph type="title"/>
          </p:nvPr>
        </p:nvSpPr>
        <p:spPr>
          <a:xfrm>
            <a:off x="202455" y="187696"/>
            <a:ext cx="8950011"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83E3250E-419E-4846-B16F-5C87B82437B4}"/>
              </a:ext>
            </a:extLst>
          </p:cNvPr>
          <p:cNvSpPr>
            <a:spLocks noGrp="1"/>
          </p:cNvSpPr>
          <p:nvPr>
            <p:ph type="body" idx="1"/>
          </p:nvPr>
        </p:nvSpPr>
        <p:spPr>
          <a:xfrm>
            <a:off x="202455" y="3434588"/>
            <a:ext cx="8950010" cy="25268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
        <p:nvSpPr>
          <p:cNvPr id="4" name="Datumsplatzhalter 3">
            <a:extLst>
              <a:ext uri="{FF2B5EF4-FFF2-40B4-BE49-F238E27FC236}">
                <a16:creationId xmlns:a16="http://schemas.microsoft.com/office/drawing/2014/main" id="{01D88660-04C2-408A-9D9E-9FBC587A27A9}"/>
              </a:ext>
            </a:extLst>
          </p:cNvPr>
          <p:cNvSpPr>
            <a:spLocks noGrp="1"/>
          </p:cNvSpPr>
          <p:nvPr>
            <p:ph type="dt" sz="half" idx="10"/>
          </p:nvPr>
        </p:nvSpPr>
        <p:spPr/>
        <p:txBody>
          <a:bodyPr/>
          <a:lstStyle/>
          <a:p>
            <a:fld id="{DC1C8DF7-EFE0-4656-8EFC-9AA77511D99A}" type="datetime1">
              <a:rPr lang="de-DE" smtClean="0"/>
              <a:t>18.03.2025</a:t>
            </a:fld>
            <a:endParaRPr lang="en-US"/>
          </a:p>
        </p:txBody>
      </p:sp>
      <p:sp>
        <p:nvSpPr>
          <p:cNvPr id="5" name="Fußzeilenplatzhalter 4">
            <a:extLst>
              <a:ext uri="{FF2B5EF4-FFF2-40B4-BE49-F238E27FC236}">
                <a16:creationId xmlns:a16="http://schemas.microsoft.com/office/drawing/2014/main" id="{1A8F7E6C-6215-49B1-8699-B087D5E88755}"/>
              </a:ext>
            </a:extLst>
          </p:cNvPr>
          <p:cNvSpPr>
            <a:spLocks noGrp="1"/>
          </p:cNvSpPr>
          <p:nvPr>
            <p:ph type="ftr" sz="quarter" idx="11"/>
          </p:nvPr>
        </p:nvSpPr>
        <p:spPr>
          <a:xfrm>
            <a:off x="7856471" y="6347739"/>
            <a:ext cx="4114800" cy="365125"/>
          </a:xfrm>
          <a:prstGeom prst="rect">
            <a:avLst/>
          </a:prstGeom>
        </p:spPr>
        <p:txBody>
          <a:bodyPr/>
          <a:lstStyle/>
          <a:p>
            <a:endParaRPr lang="en-US"/>
          </a:p>
        </p:txBody>
      </p:sp>
      <p:sp>
        <p:nvSpPr>
          <p:cNvPr id="6" name="Foliennummernplatzhalter 5">
            <a:extLst>
              <a:ext uri="{FF2B5EF4-FFF2-40B4-BE49-F238E27FC236}">
                <a16:creationId xmlns:a16="http://schemas.microsoft.com/office/drawing/2014/main" id="{E7B4C8A4-E2A8-47F6-95D7-32D9823C6645}"/>
              </a:ext>
            </a:extLst>
          </p:cNvPr>
          <p:cNvSpPr>
            <a:spLocks noGrp="1"/>
          </p:cNvSpPr>
          <p:nvPr>
            <p:ph type="sldNum" sz="quarter" idx="12"/>
          </p:nvPr>
        </p:nvSpPr>
        <p:spPr>
          <a:xfrm>
            <a:off x="9152467" y="6310312"/>
            <a:ext cx="2743200" cy="365125"/>
          </a:xfrm>
          <a:prstGeom prst="rect">
            <a:avLst/>
          </a:prstGeom>
        </p:spPr>
        <p:txBody>
          <a:bodyPr/>
          <a:lstStyle/>
          <a:p>
            <a:fld id="{63D794FE-32B6-493D-BE38-4A4DA848EB52}" type="slidenum">
              <a:rPr lang="en-US" smtClean="0"/>
              <a:t>‹Nr.›</a:t>
            </a:fld>
            <a:endParaRPr lang="en-US"/>
          </a:p>
        </p:txBody>
      </p:sp>
      <p:sp>
        <p:nvSpPr>
          <p:cNvPr id="10" name="Textplatzhalter 9">
            <a:extLst>
              <a:ext uri="{FF2B5EF4-FFF2-40B4-BE49-F238E27FC236}">
                <a16:creationId xmlns:a16="http://schemas.microsoft.com/office/drawing/2014/main" id="{8F978A42-56CE-4CF8-9659-A43920CDB819}"/>
              </a:ext>
            </a:extLst>
          </p:cNvPr>
          <p:cNvSpPr>
            <a:spLocks noGrp="1"/>
          </p:cNvSpPr>
          <p:nvPr>
            <p:ph type="body" sz="quarter" idx="13"/>
          </p:nvPr>
        </p:nvSpPr>
        <p:spPr>
          <a:xfrm>
            <a:off x="3657600" y="3289300"/>
            <a:ext cx="914400" cy="914400"/>
          </a:xfrm>
        </p:spPr>
        <p:txBody>
          <a:bodyPr/>
          <a:lstStyle>
            <a:lvl1pPr marL="0" indent="0">
              <a:buNone/>
              <a:defRPr/>
            </a:lvl1pPr>
          </a:lstStyle>
          <a:p>
            <a:pPr lvl="0"/>
            <a:endParaRPr lang="de-DE" dirty="0"/>
          </a:p>
        </p:txBody>
      </p:sp>
    </p:spTree>
    <p:extLst>
      <p:ext uri="{BB962C8B-B14F-4D97-AF65-F5344CB8AC3E}">
        <p14:creationId xmlns:p14="http://schemas.microsoft.com/office/powerpoint/2010/main" val="146010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A055DC-4B3A-4EB3-BE3B-E570C92B6CA6}"/>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0DF3B7C9-493D-44D8-9C8F-93D9622FB3BD}"/>
              </a:ext>
            </a:extLst>
          </p:cNvPr>
          <p:cNvSpPr>
            <a:spLocks noGrp="1"/>
          </p:cNvSpPr>
          <p:nvPr>
            <p:ph sz="half" idx="1"/>
          </p:nvPr>
        </p:nvSpPr>
        <p:spPr>
          <a:xfrm>
            <a:off x="220729" y="1643774"/>
            <a:ext cx="41148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FF6B53FC-C26E-4DBF-AF85-E776C4EBCAB6}"/>
              </a:ext>
            </a:extLst>
          </p:cNvPr>
          <p:cNvSpPr>
            <a:spLocks noGrp="1"/>
          </p:cNvSpPr>
          <p:nvPr>
            <p:ph sz="half" idx="2"/>
          </p:nvPr>
        </p:nvSpPr>
        <p:spPr>
          <a:xfrm>
            <a:off x="4664551" y="1643774"/>
            <a:ext cx="4443823"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F4124933-B479-4121-B366-1183E671C2F2}"/>
              </a:ext>
            </a:extLst>
          </p:cNvPr>
          <p:cNvSpPr>
            <a:spLocks noGrp="1"/>
          </p:cNvSpPr>
          <p:nvPr>
            <p:ph type="dt" sz="half" idx="10"/>
          </p:nvPr>
        </p:nvSpPr>
        <p:spPr/>
        <p:txBody>
          <a:bodyPr/>
          <a:lstStyle/>
          <a:p>
            <a:fld id="{DE570D3E-80B1-4034-9DDF-9AD39D9DA195}" type="datetime1">
              <a:rPr lang="de-DE" smtClean="0"/>
              <a:t>18.03.2025</a:t>
            </a:fld>
            <a:endParaRPr lang="en-US"/>
          </a:p>
        </p:txBody>
      </p:sp>
      <p:sp>
        <p:nvSpPr>
          <p:cNvPr id="6" name="Fußzeilenplatzhalter 5">
            <a:extLst>
              <a:ext uri="{FF2B5EF4-FFF2-40B4-BE49-F238E27FC236}">
                <a16:creationId xmlns:a16="http://schemas.microsoft.com/office/drawing/2014/main" id="{B0E3AB88-F8D8-44E8-806B-EBD9710614AB}"/>
              </a:ext>
            </a:extLst>
          </p:cNvPr>
          <p:cNvSpPr>
            <a:spLocks noGrp="1"/>
          </p:cNvSpPr>
          <p:nvPr>
            <p:ph type="ftr" sz="quarter" idx="11"/>
          </p:nvPr>
        </p:nvSpPr>
        <p:spPr>
          <a:xfrm>
            <a:off x="7856471" y="6347739"/>
            <a:ext cx="4114800" cy="365125"/>
          </a:xfrm>
          <a:prstGeom prst="rect">
            <a:avLst/>
          </a:prstGeom>
        </p:spPr>
        <p:txBody>
          <a:bodyPr/>
          <a:lstStyle/>
          <a:p>
            <a:endParaRPr lang="en-US"/>
          </a:p>
        </p:txBody>
      </p:sp>
      <p:sp>
        <p:nvSpPr>
          <p:cNvPr id="7" name="Foliennummernplatzhalter 6">
            <a:extLst>
              <a:ext uri="{FF2B5EF4-FFF2-40B4-BE49-F238E27FC236}">
                <a16:creationId xmlns:a16="http://schemas.microsoft.com/office/drawing/2014/main" id="{0938FCB0-8365-49CA-B85D-B129830E6008}"/>
              </a:ext>
            </a:extLst>
          </p:cNvPr>
          <p:cNvSpPr>
            <a:spLocks noGrp="1"/>
          </p:cNvSpPr>
          <p:nvPr>
            <p:ph type="sldNum" sz="quarter" idx="12"/>
          </p:nvPr>
        </p:nvSpPr>
        <p:spPr>
          <a:xfrm>
            <a:off x="9152467" y="6310312"/>
            <a:ext cx="2743200" cy="365125"/>
          </a:xfrm>
          <a:prstGeom prst="rect">
            <a:avLst/>
          </a:prstGeom>
        </p:spPr>
        <p:txBody>
          <a:bodyPr/>
          <a:lstStyle/>
          <a:p>
            <a:fld id="{63D794FE-32B6-493D-BE38-4A4DA848EB52}" type="slidenum">
              <a:rPr lang="en-US" smtClean="0"/>
              <a:t>‹Nr.›</a:t>
            </a:fld>
            <a:endParaRPr lang="en-US"/>
          </a:p>
        </p:txBody>
      </p:sp>
    </p:spTree>
    <p:extLst>
      <p:ext uri="{BB962C8B-B14F-4D97-AF65-F5344CB8AC3E}">
        <p14:creationId xmlns:p14="http://schemas.microsoft.com/office/powerpoint/2010/main" val="321319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368FC-67A8-4E37-84FE-C680C358A6F8}"/>
              </a:ext>
            </a:extLst>
          </p:cNvPr>
          <p:cNvSpPr>
            <a:spLocks noGrp="1"/>
          </p:cNvSpPr>
          <p:nvPr>
            <p:ph type="title"/>
          </p:nvPr>
        </p:nvSpPr>
        <p:spPr>
          <a:xfrm>
            <a:off x="186645" y="182563"/>
            <a:ext cx="8965822"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3E6DA3E2-5848-479D-A96C-0085A5E2BE8A}"/>
              </a:ext>
            </a:extLst>
          </p:cNvPr>
          <p:cNvSpPr>
            <a:spLocks noGrp="1"/>
          </p:cNvSpPr>
          <p:nvPr>
            <p:ph type="body" idx="1"/>
          </p:nvPr>
        </p:nvSpPr>
        <p:spPr>
          <a:xfrm>
            <a:off x="186646" y="1594644"/>
            <a:ext cx="44829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A59B689-9343-47AC-8A41-0B1DBF817B86}"/>
              </a:ext>
            </a:extLst>
          </p:cNvPr>
          <p:cNvSpPr>
            <a:spLocks noGrp="1"/>
          </p:cNvSpPr>
          <p:nvPr>
            <p:ph sz="half" idx="2"/>
          </p:nvPr>
        </p:nvSpPr>
        <p:spPr>
          <a:xfrm>
            <a:off x="186645" y="2418556"/>
            <a:ext cx="4482910" cy="363632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695943C-655F-4425-AC6F-31E8229391AD}"/>
              </a:ext>
            </a:extLst>
          </p:cNvPr>
          <p:cNvSpPr>
            <a:spLocks noGrp="1"/>
          </p:cNvSpPr>
          <p:nvPr>
            <p:ph type="body" sz="quarter" idx="3"/>
          </p:nvPr>
        </p:nvSpPr>
        <p:spPr>
          <a:xfrm>
            <a:off x="4669556" y="1594644"/>
            <a:ext cx="448291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1216FE1-DDAA-42B3-9BF2-44B676283111}"/>
              </a:ext>
            </a:extLst>
          </p:cNvPr>
          <p:cNvSpPr>
            <a:spLocks noGrp="1"/>
          </p:cNvSpPr>
          <p:nvPr>
            <p:ph sz="quarter" idx="4"/>
          </p:nvPr>
        </p:nvSpPr>
        <p:spPr>
          <a:xfrm>
            <a:off x="4669556" y="2418556"/>
            <a:ext cx="4482912"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C205BC47-004A-4DA4-8B5B-954B032E5D0D}"/>
              </a:ext>
            </a:extLst>
          </p:cNvPr>
          <p:cNvSpPr>
            <a:spLocks noGrp="1"/>
          </p:cNvSpPr>
          <p:nvPr>
            <p:ph type="dt" sz="half" idx="10"/>
          </p:nvPr>
        </p:nvSpPr>
        <p:spPr/>
        <p:txBody>
          <a:bodyPr/>
          <a:lstStyle/>
          <a:p>
            <a:fld id="{A33263F8-9195-4E3B-8A20-89027EBEE963}" type="datetime1">
              <a:rPr lang="de-DE" smtClean="0"/>
              <a:t>18.03.2025</a:t>
            </a:fld>
            <a:endParaRPr lang="en-US"/>
          </a:p>
        </p:txBody>
      </p:sp>
    </p:spTree>
    <p:extLst>
      <p:ext uri="{BB962C8B-B14F-4D97-AF65-F5344CB8AC3E}">
        <p14:creationId xmlns:p14="http://schemas.microsoft.com/office/powerpoint/2010/main" val="297393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39EBBC-5D88-4562-8E7B-47C977768AEC}"/>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67C9C9AB-08CF-4DAB-B0C1-4A549C2B26E8}"/>
              </a:ext>
            </a:extLst>
          </p:cNvPr>
          <p:cNvSpPr>
            <a:spLocks noGrp="1"/>
          </p:cNvSpPr>
          <p:nvPr>
            <p:ph type="dt" sz="half" idx="10"/>
          </p:nvPr>
        </p:nvSpPr>
        <p:spPr/>
        <p:txBody>
          <a:bodyPr/>
          <a:lstStyle/>
          <a:p>
            <a:fld id="{70041198-FD30-46D8-8EB6-7FF511CFE437}" type="datetime1">
              <a:rPr lang="de-DE" smtClean="0"/>
              <a:t>18.03.2025</a:t>
            </a:fld>
            <a:endParaRPr lang="en-US"/>
          </a:p>
        </p:txBody>
      </p:sp>
    </p:spTree>
    <p:extLst>
      <p:ext uri="{BB962C8B-B14F-4D97-AF65-F5344CB8AC3E}">
        <p14:creationId xmlns:p14="http://schemas.microsoft.com/office/powerpoint/2010/main" val="948178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F92D8B0-70D6-41C2-960B-DD904239A1BC}"/>
              </a:ext>
            </a:extLst>
          </p:cNvPr>
          <p:cNvSpPr>
            <a:spLocks noGrp="1"/>
          </p:cNvSpPr>
          <p:nvPr>
            <p:ph type="dt" sz="half" idx="10"/>
          </p:nvPr>
        </p:nvSpPr>
        <p:spPr/>
        <p:txBody>
          <a:bodyPr/>
          <a:lstStyle/>
          <a:p>
            <a:fld id="{9F7ABF54-BC59-4531-8FAE-6A0EB61EC72D}" type="datetime1">
              <a:rPr lang="de-DE" smtClean="0"/>
              <a:t>18.03.2025</a:t>
            </a:fld>
            <a:endParaRPr lang="en-US"/>
          </a:p>
        </p:txBody>
      </p:sp>
    </p:spTree>
    <p:extLst>
      <p:ext uri="{BB962C8B-B14F-4D97-AF65-F5344CB8AC3E}">
        <p14:creationId xmlns:p14="http://schemas.microsoft.com/office/powerpoint/2010/main" val="341103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0330D-1752-4220-BB36-27FAAB3EA6A1}"/>
              </a:ext>
            </a:extLst>
          </p:cNvPr>
          <p:cNvSpPr>
            <a:spLocks noGrp="1"/>
          </p:cNvSpPr>
          <p:nvPr>
            <p:ph type="title"/>
          </p:nvPr>
        </p:nvSpPr>
        <p:spPr>
          <a:xfrm>
            <a:off x="257897" y="225502"/>
            <a:ext cx="3932237" cy="1600200"/>
          </a:xfrm>
        </p:spPr>
        <p:txBody>
          <a:bodyPr anchor="b"/>
          <a:lstStyle>
            <a:lvl1pPr>
              <a:defRPr sz="3200"/>
            </a:lvl1pPr>
          </a:lstStyle>
          <a:p>
            <a:r>
              <a:rPr lang="de-DE" dirty="0"/>
              <a:t>Mastertitelformat bearbeiten</a:t>
            </a:r>
            <a:endParaRPr lang="en-US" dirty="0"/>
          </a:p>
        </p:txBody>
      </p:sp>
      <p:sp>
        <p:nvSpPr>
          <p:cNvPr id="3" name="Inhaltsplatzhalter 2">
            <a:extLst>
              <a:ext uri="{FF2B5EF4-FFF2-40B4-BE49-F238E27FC236}">
                <a16:creationId xmlns:a16="http://schemas.microsoft.com/office/drawing/2014/main" id="{3BC13132-8E56-4A97-90AE-0412431734D3}"/>
              </a:ext>
            </a:extLst>
          </p:cNvPr>
          <p:cNvSpPr>
            <a:spLocks noGrp="1"/>
          </p:cNvSpPr>
          <p:nvPr>
            <p:ph idx="1"/>
          </p:nvPr>
        </p:nvSpPr>
        <p:spPr>
          <a:xfrm>
            <a:off x="4408433" y="225502"/>
            <a:ext cx="5364959" cy="57359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4AA48FDD-13AC-46C1-9E6C-9624310CAB97}"/>
              </a:ext>
            </a:extLst>
          </p:cNvPr>
          <p:cNvSpPr>
            <a:spLocks noGrp="1"/>
          </p:cNvSpPr>
          <p:nvPr>
            <p:ph type="body" sz="half" idx="2"/>
          </p:nvPr>
        </p:nvSpPr>
        <p:spPr>
          <a:xfrm>
            <a:off x="257897" y="2049461"/>
            <a:ext cx="3932237" cy="39119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95ABD79-9740-4FEC-931C-A62DA5C7BC7A}"/>
              </a:ext>
            </a:extLst>
          </p:cNvPr>
          <p:cNvSpPr>
            <a:spLocks noGrp="1"/>
          </p:cNvSpPr>
          <p:nvPr>
            <p:ph type="dt" sz="half" idx="10"/>
          </p:nvPr>
        </p:nvSpPr>
        <p:spPr/>
        <p:txBody>
          <a:bodyPr/>
          <a:lstStyle/>
          <a:p>
            <a:fld id="{9725D748-EDDB-40FE-AA12-90432BFB0919}" type="datetime1">
              <a:rPr lang="de-DE" smtClean="0"/>
              <a:t>18.03.2025</a:t>
            </a:fld>
            <a:endParaRPr lang="en-US"/>
          </a:p>
        </p:txBody>
      </p:sp>
    </p:spTree>
    <p:extLst>
      <p:ext uri="{BB962C8B-B14F-4D97-AF65-F5344CB8AC3E}">
        <p14:creationId xmlns:p14="http://schemas.microsoft.com/office/powerpoint/2010/main" val="407028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BAC9AF9-51C3-47A5-85C1-CF879F2A94DE}"/>
              </a:ext>
            </a:extLst>
          </p:cNvPr>
          <p:cNvPicPr>
            <a:picLocks noGrp="1" noRot="1" noChangeAspect="1" noMove="1" noResize="1" noEditPoints="1" noAdjustHandles="1" noChangeArrowheads="1" noChangeShapeType="1" noCrop="1"/>
          </p:cNvPicPr>
          <p:nvPr userDrawn="1"/>
        </p:nvPicPr>
        <p:blipFill rotWithShape="1">
          <a:blip r:embed="rId16">
            <a:alphaModFix amt="85000"/>
          </a:blip>
          <a:srcRect r="724" b="14338"/>
          <a:stretch/>
        </p:blipFill>
        <p:spPr>
          <a:xfrm>
            <a:off x="0" y="0"/>
            <a:ext cx="12192000" cy="6185430"/>
          </a:xfrm>
          <a:prstGeom prst="rect">
            <a:avLst/>
          </a:prstGeom>
          <a:effectLst>
            <a:softEdge rad="0"/>
          </a:effectLst>
        </p:spPr>
      </p:pic>
      <p:sp useBgFill="1">
        <p:nvSpPr>
          <p:cNvPr id="11" name="Ellipse 10">
            <a:extLst>
              <a:ext uri="{FF2B5EF4-FFF2-40B4-BE49-F238E27FC236}">
                <a16:creationId xmlns:a16="http://schemas.microsoft.com/office/drawing/2014/main" id="{A8AD6EBA-4378-448B-8174-E3D436EB4DC1}"/>
              </a:ext>
            </a:extLst>
          </p:cNvPr>
          <p:cNvSpPr>
            <a:spLocks noGrp="1" noRot="1" noMove="1" noResize="1" noEditPoints="1" noAdjustHandles="1" noChangeArrowheads="1" noChangeShapeType="1"/>
          </p:cNvSpPr>
          <p:nvPr userDrawn="1"/>
        </p:nvSpPr>
        <p:spPr>
          <a:xfrm>
            <a:off x="-1533020" y="-1884790"/>
            <a:ext cx="11520169" cy="9955010"/>
          </a:xfrm>
          <a:prstGeom prst="ellipse">
            <a:avLst/>
          </a:prstGeom>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FF0000"/>
              </a:solidFill>
            </a:endParaRPr>
          </a:p>
        </p:txBody>
      </p:sp>
      <p:sp>
        <p:nvSpPr>
          <p:cNvPr id="2" name="Titelplatzhalter 1">
            <a:extLst>
              <a:ext uri="{FF2B5EF4-FFF2-40B4-BE49-F238E27FC236}">
                <a16:creationId xmlns:a16="http://schemas.microsoft.com/office/drawing/2014/main" id="{8A618558-5CD6-4D46-9CFF-3C8D196D9355}"/>
              </a:ext>
            </a:extLst>
          </p:cNvPr>
          <p:cNvSpPr>
            <a:spLocks noGrp="1" noRot="1" noMove="1" noResize="1" noEditPoints="1" noAdjustHandles="1" noChangeArrowheads="1" noChangeShapeType="1"/>
          </p:cNvSpPr>
          <p:nvPr>
            <p:ph type="title"/>
          </p:nvPr>
        </p:nvSpPr>
        <p:spPr>
          <a:xfrm>
            <a:off x="220729" y="162309"/>
            <a:ext cx="8887645" cy="1333982"/>
          </a:xfrm>
          <a:prstGeom prst="rect">
            <a:avLst/>
          </a:prstGeom>
        </p:spPr>
        <p:txBody>
          <a:bodyPr vert="horz" lIns="91440" tIns="45720" rIns="91440" bIns="45720" rtlCol="0" anchor="ctr">
            <a:noAutofit/>
          </a:bodyPr>
          <a:lstStyle/>
          <a:p>
            <a:endParaRPr lang="en-US" dirty="0"/>
          </a:p>
        </p:txBody>
      </p:sp>
      <p:sp>
        <p:nvSpPr>
          <p:cNvPr id="4" name="Datumsplatzhalter 3">
            <a:extLst>
              <a:ext uri="{FF2B5EF4-FFF2-40B4-BE49-F238E27FC236}">
                <a16:creationId xmlns:a16="http://schemas.microsoft.com/office/drawing/2014/main" id="{1C1B3F48-D2EF-4AAE-AAF7-8892F779C4E7}"/>
              </a:ext>
            </a:extLst>
          </p:cNvPr>
          <p:cNvSpPr>
            <a:spLocks noGrp="1" noRot="1" noMove="1" noResize="1" noEditPoints="1" noAdjustHandles="1" noChangeArrowheads="1" noChangeShapeType="1"/>
          </p:cNvSpPr>
          <p:nvPr>
            <p:ph type="dt" sz="half" idx="2"/>
          </p:nvPr>
        </p:nvSpPr>
        <p:spPr>
          <a:xfrm>
            <a:off x="11006324" y="167229"/>
            <a:ext cx="1027690" cy="365125"/>
          </a:xfrm>
          <a:prstGeom prst="rect">
            <a:avLst/>
          </a:prstGeom>
        </p:spPr>
        <p:txBody>
          <a:bodyPr vert="horz" lIns="91440" tIns="45720" rIns="91440" bIns="45720" rtlCol="0" anchor="ctr"/>
          <a:lstStyle>
            <a:lvl1pPr algn="r">
              <a:defRPr lang="en-US" sz="1400" b="1" kern="1200" dirty="0">
                <a:solidFill>
                  <a:schemeClr val="bg1"/>
                </a:solidFill>
                <a:latin typeface="+mn-lt"/>
                <a:ea typeface="+mn-ea"/>
                <a:cs typeface="+mn-cs"/>
              </a:defRPr>
            </a:lvl1pPr>
          </a:lstStyle>
          <a:p>
            <a:fld id="{C3A68356-6CE6-4C5C-A961-EA9A79CCD13F}" type="datetime1">
              <a:rPr lang="de-DE" smtClean="0"/>
              <a:t>18.03.2025</a:t>
            </a:fld>
            <a:endParaRPr lang="de-DE" dirty="0"/>
          </a:p>
        </p:txBody>
      </p:sp>
      <p:pic>
        <p:nvPicPr>
          <p:cNvPr id="10" name="Grafik 9">
            <a:extLst>
              <a:ext uri="{FF2B5EF4-FFF2-40B4-BE49-F238E27FC236}">
                <a16:creationId xmlns:a16="http://schemas.microsoft.com/office/drawing/2014/main" id="{9B5684A2-F889-4288-A6B2-B61ABFB4A9EC}"/>
              </a:ext>
            </a:extLst>
          </p:cNvPr>
          <p:cNvPicPr>
            <a:picLocks noGrp="1" noRot="1" noChangeAspect="1" noMove="1" noResize="1" noEditPoints="1" noAdjustHandles="1" noChangeArrowheads="1" noChangeShapeType="1" noCrop="1"/>
          </p:cNvPicPr>
          <p:nvPr userDrawn="1"/>
        </p:nvPicPr>
        <p:blipFill rotWithShape="1">
          <a:blip r:embed="rId17">
            <a:extLst>
              <a:ext uri="{28A0092B-C50C-407E-A947-70E740481C1C}">
                <a14:useLocalDpi xmlns:a14="http://schemas.microsoft.com/office/drawing/2010/main" val="0"/>
              </a:ext>
            </a:extLst>
          </a:blip>
          <a:srcRect t="30039" b="32626"/>
          <a:stretch/>
        </p:blipFill>
        <p:spPr>
          <a:xfrm>
            <a:off x="220729" y="6311900"/>
            <a:ext cx="2090075" cy="377671"/>
          </a:xfrm>
          <a:prstGeom prst="rect">
            <a:avLst/>
          </a:prstGeom>
        </p:spPr>
      </p:pic>
      <p:sp>
        <p:nvSpPr>
          <p:cNvPr id="3" name="Textplatzhalter 2">
            <a:extLst>
              <a:ext uri="{FF2B5EF4-FFF2-40B4-BE49-F238E27FC236}">
                <a16:creationId xmlns:a16="http://schemas.microsoft.com/office/drawing/2014/main" id="{0FE84D25-80CB-4343-A68E-FAFA4F1D9C61}"/>
              </a:ext>
            </a:extLst>
          </p:cNvPr>
          <p:cNvSpPr>
            <a:spLocks noGrp="1" noRot="1" noMove="1" noResize="1" noEditPoints="1" noAdjustHandles="1" noChangeArrowheads="1" noChangeShapeType="1"/>
          </p:cNvSpPr>
          <p:nvPr>
            <p:ph type="body" idx="1"/>
          </p:nvPr>
        </p:nvSpPr>
        <p:spPr>
          <a:xfrm>
            <a:off x="220729" y="1635307"/>
            <a:ext cx="8887645" cy="4550123"/>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pic>
        <p:nvPicPr>
          <p:cNvPr id="9" name="Grafik 8">
            <a:extLst>
              <a:ext uri="{FF2B5EF4-FFF2-40B4-BE49-F238E27FC236}">
                <a16:creationId xmlns:a16="http://schemas.microsoft.com/office/drawing/2014/main" id="{26C1D4B4-F187-458B-AD8B-9B2E9777E7A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477399" y="6193971"/>
            <a:ext cx="493872" cy="664029"/>
          </a:xfrm>
          <a:prstGeom prst="rect">
            <a:avLst/>
          </a:prstGeom>
        </p:spPr>
      </p:pic>
      <p:sp>
        <p:nvSpPr>
          <p:cNvPr id="6" name="Textfeld 5">
            <a:extLst>
              <a:ext uri="{FF2B5EF4-FFF2-40B4-BE49-F238E27FC236}">
                <a16:creationId xmlns:a16="http://schemas.microsoft.com/office/drawing/2014/main" id="{6CEC693E-B1FC-4B8C-8145-FBFA01325D0C}"/>
              </a:ext>
            </a:extLst>
          </p:cNvPr>
          <p:cNvSpPr txBox="1">
            <a:spLocks noGrp="1" noRot="1" noMove="1" noResize="1" noEditPoints="1" noAdjustHandles="1" noChangeArrowheads="1" noChangeShapeType="1"/>
          </p:cNvSpPr>
          <p:nvPr userDrawn="1"/>
        </p:nvSpPr>
        <p:spPr>
          <a:xfrm>
            <a:off x="9792585" y="6264375"/>
            <a:ext cx="2078218" cy="523220"/>
          </a:xfrm>
          <a:prstGeom prst="rect">
            <a:avLst/>
          </a:prstGeom>
          <a:noFill/>
        </p:spPr>
        <p:txBody>
          <a:bodyPr wrap="square" rtlCol="0">
            <a:spAutoFit/>
          </a:bodyPr>
          <a:lstStyle/>
          <a:p>
            <a:r>
              <a:rPr lang="de-DE" sz="1400" b="1" dirty="0">
                <a:solidFill>
                  <a:schemeClr val="accent6">
                    <a:lumMod val="10000"/>
                  </a:schemeClr>
                </a:solidFill>
              </a:rPr>
              <a:t>Berufsbildungsstelle Seeschifffahrt e. V.</a:t>
            </a:r>
          </a:p>
        </p:txBody>
      </p:sp>
    </p:spTree>
    <p:extLst>
      <p:ext uri="{BB962C8B-B14F-4D97-AF65-F5344CB8AC3E}">
        <p14:creationId xmlns:p14="http://schemas.microsoft.com/office/powerpoint/2010/main" val="135803603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74" r:id="rId14"/>
  </p:sldLayoutIdLst>
  <p:hf sldNum="0" hdr="0" ft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19"/>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82A6956-E256-4EFD-B71C-1346D9B50DA3}"/>
              </a:ext>
            </a:extLst>
          </p:cNvPr>
          <p:cNvSpPr>
            <a:spLocks noGrp="1"/>
          </p:cNvSpPr>
          <p:nvPr>
            <p:ph type="ctrTitle"/>
          </p:nvPr>
        </p:nvSpPr>
        <p:spPr/>
        <p:txBody>
          <a:bodyPr/>
          <a:lstStyle/>
          <a:p>
            <a:r>
              <a:rPr lang="de-DE" dirty="0"/>
              <a:t>Umfrage zur Verbesserung </a:t>
            </a:r>
            <a:br>
              <a:rPr lang="de-DE" dirty="0"/>
            </a:br>
            <a:r>
              <a:rPr lang="de-DE" dirty="0"/>
              <a:t>der Ausbildung an Bord</a:t>
            </a:r>
          </a:p>
        </p:txBody>
      </p:sp>
      <p:sp>
        <p:nvSpPr>
          <p:cNvPr id="10" name="Untertitel 9">
            <a:extLst>
              <a:ext uri="{FF2B5EF4-FFF2-40B4-BE49-F238E27FC236}">
                <a16:creationId xmlns:a16="http://schemas.microsoft.com/office/drawing/2014/main" id="{6EE5F4CF-8CB0-4AB6-85A9-258C53088264}"/>
              </a:ext>
            </a:extLst>
          </p:cNvPr>
          <p:cNvSpPr>
            <a:spLocks noGrp="1"/>
          </p:cNvSpPr>
          <p:nvPr>
            <p:ph type="subTitle" idx="1"/>
          </p:nvPr>
        </p:nvSpPr>
        <p:spPr>
          <a:xfrm>
            <a:off x="192973" y="1913860"/>
            <a:ext cx="8962902" cy="4106930"/>
          </a:xfrm>
        </p:spPr>
        <p:txBody>
          <a:bodyPr/>
          <a:lstStyle/>
          <a:p>
            <a:pPr algn="l"/>
            <a:r>
              <a:rPr lang="de-DE" dirty="0"/>
              <a:t>2 parallele Umfragen an Auszubildende und Ausbilder/innen</a:t>
            </a:r>
          </a:p>
          <a:p>
            <a:pPr marL="0" indent="0" algn="l">
              <a:buNone/>
            </a:pPr>
            <a:endParaRPr lang="de-DE" dirty="0"/>
          </a:p>
          <a:p>
            <a:pPr lvl="1" algn="l"/>
            <a:r>
              <a:rPr lang="de-DE" dirty="0"/>
              <a:t>je 13 Fragen, davon 5 Freitext</a:t>
            </a:r>
          </a:p>
          <a:p>
            <a:pPr lvl="1" algn="l"/>
            <a:r>
              <a:rPr lang="de-DE" dirty="0"/>
              <a:t>Laufzeit 35 Tage</a:t>
            </a:r>
          </a:p>
          <a:p>
            <a:pPr lvl="1" algn="l"/>
            <a:r>
              <a:rPr lang="de-DE" dirty="0"/>
              <a:t>Antworten ausgewertet von</a:t>
            </a:r>
          </a:p>
          <a:p>
            <a:pPr lvl="2" algn="l"/>
            <a:r>
              <a:rPr lang="de-DE" dirty="0"/>
              <a:t>63 Auszubildenden Schiffsmechaniker/innen</a:t>
            </a:r>
          </a:p>
          <a:p>
            <a:pPr lvl="2" algn="l"/>
            <a:r>
              <a:rPr lang="de-DE" dirty="0"/>
              <a:t>33 Ausbilder/innen</a:t>
            </a:r>
          </a:p>
          <a:p>
            <a:pPr marL="914400" lvl="2" indent="0" algn="l">
              <a:buNone/>
            </a:pPr>
            <a:endParaRPr lang="de-DE" dirty="0"/>
          </a:p>
          <a:p>
            <a:pPr marL="457200" lvl="1" indent="0" algn="l">
              <a:buNone/>
            </a:pPr>
            <a:endParaRPr lang="de-DE" dirty="0"/>
          </a:p>
        </p:txBody>
      </p:sp>
      <p:sp>
        <p:nvSpPr>
          <p:cNvPr id="4" name="Datumsplatzhalter 3">
            <a:extLst>
              <a:ext uri="{FF2B5EF4-FFF2-40B4-BE49-F238E27FC236}">
                <a16:creationId xmlns:a16="http://schemas.microsoft.com/office/drawing/2014/main" id="{CBFCA81F-7D4D-477F-A42E-5A5D5BE5B938}"/>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375258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75898-33F9-359A-5196-1566CCD05911}"/>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247DCECD-970C-E951-AE6C-F7A254553174}"/>
              </a:ext>
            </a:extLst>
          </p:cNvPr>
          <p:cNvSpPr>
            <a:spLocks noGrp="1"/>
          </p:cNvSpPr>
          <p:nvPr>
            <p:ph type="ctrTitle"/>
          </p:nvPr>
        </p:nvSpPr>
        <p:spPr/>
        <p:txBody>
          <a:bodyPr/>
          <a:lstStyle/>
          <a:p>
            <a:pPr algn="l"/>
            <a:r>
              <a:rPr lang="de-DE" dirty="0"/>
              <a:t>Fragen an Auszubildende</a:t>
            </a:r>
          </a:p>
        </p:txBody>
      </p:sp>
      <p:sp>
        <p:nvSpPr>
          <p:cNvPr id="10" name="Untertitel 9">
            <a:extLst>
              <a:ext uri="{FF2B5EF4-FFF2-40B4-BE49-F238E27FC236}">
                <a16:creationId xmlns:a16="http://schemas.microsoft.com/office/drawing/2014/main" id="{440C2136-F349-BC75-21B9-EE2FEB57EDDE}"/>
              </a:ext>
            </a:extLst>
          </p:cNvPr>
          <p:cNvSpPr>
            <a:spLocks noGrp="1"/>
          </p:cNvSpPr>
          <p:nvPr>
            <p:ph type="subTitle" idx="1"/>
          </p:nvPr>
        </p:nvSpPr>
        <p:spPr>
          <a:xfrm>
            <a:off x="192973" y="1913860"/>
            <a:ext cx="8962902" cy="4106930"/>
          </a:xfrm>
        </p:spPr>
        <p:txBody>
          <a:bodyPr/>
          <a:lstStyle/>
          <a:p>
            <a:pPr algn="l"/>
            <a:r>
              <a:rPr lang="de-DE" dirty="0"/>
              <a:t>Was würdest Du in der Seeberufsausbildungs-Verordnung (See-BAV) verbessern/ändern?</a:t>
            </a:r>
          </a:p>
          <a:p>
            <a:pPr marL="0" indent="0" algn="l">
              <a:buNone/>
            </a:pPr>
            <a:endParaRPr lang="de-DE" dirty="0"/>
          </a:p>
          <a:p>
            <a:pPr lvl="1" algn="l"/>
            <a:r>
              <a:rPr lang="de-DE" dirty="0"/>
              <a:t>Ausbildung um 1 Jahr verlängern aufgrund des Umfangs an Themen</a:t>
            </a:r>
          </a:p>
          <a:p>
            <a:pPr lvl="1" algn="l"/>
            <a:r>
              <a:rPr lang="de-DE" dirty="0"/>
              <a:t>Tätigkeitsnachweise auf Englisch</a:t>
            </a:r>
          </a:p>
          <a:p>
            <a:pPr lvl="1" algn="l"/>
            <a:r>
              <a:rPr lang="de-DE" dirty="0"/>
              <a:t>Einteilung der Bereiche in der Theorie sinnvoll, in der Praxis schwer umzusetzen. Besser Vermittlung der Lerninhalte prüfen statt auf Erreichung einer Stundenzahl zu achten / Stundenzahl in manchen Bereichen schwer zu erreichen.</a:t>
            </a:r>
          </a:p>
          <a:p>
            <a:pPr lvl="1" algn="l"/>
            <a:r>
              <a:rPr lang="de-DE" dirty="0"/>
              <a:t>Weniger Routinearbeiten, mehr praktische Aufgaben</a:t>
            </a:r>
          </a:p>
        </p:txBody>
      </p:sp>
      <p:sp>
        <p:nvSpPr>
          <p:cNvPr id="4" name="Datumsplatzhalter 3">
            <a:extLst>
              <a:ext uri="{FF2B5EF4-FFF2-40B4-BE49-F238E27FC236}">
                <a16:creationId xmlns:a16="http://schemas.microsoft.com/office/drawing/2014/main" id="{F2166CD6-E4A6-99CA-E68F-F97B8720BD61}"/>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283527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5E58-59C5-1424-7F55-04940C6448A1}"/>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EB217399-549E-278E-D90D-58005FD3DD44}"/>
              </a:ext>
            </a:extLst>
          </p:cNvPr>
          <p:cNvSpPr>
            <a:spLocks noGrp="1"/>
          </p:cNvSpPr>
          <p:nvPr>
            <p:ph type="ctrTitle"/>
          </p:nvPr>
        </p:nvSpPr>
        <p:spPr/>
        <p:txBody>
          <a:bodyPr/>
          <a:lstStyle/>
          <a:p>
            <a:pPr algn="l"/>
            <a:r>
              <a:rPr lang="de-DE" dirty="0"/>
              <a:t>Fragen an Auszubildende</a:t>
            </a:r>
          </a:p>
        </p:txBody>
      </p:sp>
      <p:sp>
        <p:nvSpPr>
          <p:cNvPr id="10" name="Untertitel 9">
            <a:extLst>
              <a:ext uri="{FF2B5EF4-FFF2-40B4-BE49-F238E27FC236}">
                <a16:creationId xmlns:a16="http://schemas.microsoft.com/office/drawing/2014/main" id="{BC304FA3-C924-5FBA-65C3-08BE4EAA7FF2}"/>
              </a:ext>
            </a:extLst>
          </p:cNvPr>
          <p:cNvSpPr>
            <a:spLocks noGrp="1"/>
          </p:cNvSpPr>
          <p:nvPr>
            <p:ph type="subTitle" idx="1"/>
          </p:nvPr>
        </p:nvSpPr>
        <p:spPr>
          <a:xfrm>
            <a:off x="192973" y="1913860"/>
            <a:ext cx="8962902" cy="4106930"/>
          </a:xfrm>
        </p:spPr>
        <p:txBody>
          <a:bodyPr>
            <a:normAutofit lnSpcReduction="10000"/>
          </a:bodyPr>
          <a:lstStyle/>
          <a:p>
            <a:pPr algn="l"/>
            <a:r>
              <a:rPr lang="de-DE" dirty="0"/>
              <a:t> Welche Maßnahmen würdest Du vorschlagen, um die Ausbildung an Bord zu verbessern?</a:t>
            </a:r>
          </a:p>
          <a:p>
            <a:pPr marL="0" indent="0" algn="l">
              <a:buNone/>
            </a:pPr>
            <a:endParaRPr lang="de-DE" dirty="0"/>
          </a:p>
          <a:p>
            <a:pPr lvl="1" algn="l"/>
            <a:r>
              <a:rPr lang="de-DE" dirty="0"/>
              <a:t>Ausbildungslehrgang für verantwortliche an Bord</a:t>
            </a:r>
          </a:p>
          <a:p>
            <a:pPr lvl="1" algn="l"/>
            <a:r>
              <a:rPr lang="de-DE" dirty="0"/>
              <a:t>Praktische Arbeiten genauer prüfen und manchmal ein umfangreiches Feedback geben</a:t>
            </a:r>
          </a:p>
          <a:p>
            <a:pPr lvl="1" algn="l"/>
            <a:r>
              <a:rPr lang="de-DE" dirty="0"/>
              <a:t>Jedes Crewmitglied sollte sich als Ausbilder verstehen und nicht den Azubi wegschicken, weil man kein bock hat, demjenigen etwas beizubringen</a:t>
            </a:r>
          </a:p>
          <a:p>
            <a:pPr lvl="1" algn="l"/>
            <a:r>
              <a:rPr lang="de-DE" dirty="0"/>
              <a:t>Es muss vom Betrieb gewährleistet sein, dass an Bord auch wirklich ausgebildet wird.</a:t>
            </a:r>
          </a:p>
          <a:p>
            <a:pPr lvl="1" algn="l"/>
            <a:r>
              <a:rPr lang="de-DE" dirty="0"/>
              <a:t>Mehr klare Vorschläge/ Richtlinien welche Kompetenzen man erlangen soll. Mehr klare Balance Deck und Maschine. Klare Ziele im Bereich Seemannschaft.</a:t>
            </a:r>
          </a:p>
          <a:p>
            <a:pPr lvl="1" algn="l"/>
            <a:endParaRPr lang="de-DE" dirty="0"/>
          </a:p>
        </p:txBody>
      </p:sp>
      <p:sp>
        <p:nvSpPr>
          <p:cNvPr id="4" name="Datumsplatzhalter 3">
            <a:extLst>
              <a:ext uri="{FF2B5EF4-FFF2-40B4-BE49-F238E27FC236}">
                <a16:creationId xmlns:a16="http://schemas.microsoft.com/office/drawing/2014/main" id="{647A93DB-6BAB-C609-66B7-A0D926737C42}"/>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102242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4EB02-0EE2-4D58-2050-CA3B835B8B38}"/>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DB423ACD-F7C8-6026-4A0E-EC0BCC110301}"/>
              </a:ext>
            </a:extLst>
          </p:cNvPr>
          <p:cNvSpPr>
            <a:spLocks noGrp="1"/>
          </p:cNvSpPr>
          <p:nvPr>
            <p:ph type="ctrTitle"/>
          </p:nvPr>
        </p:nvSpPr>
        <p:spPr/>
        <p:txBody>
          <a:bodyPr/>
          <a:lstStyle/>
          <a:p>
            <a:pPr algn="l"/>
            <a:r>
              <a:rPr lang="de-DE" dirty="0"/>
              <a:t>Fragen an Auszubildende</a:t>
            </a:r>
          </a:p>
        </p:txBody>
      </p:sp>
      <p:sp>
        <p:nvSpPr>
          <p:cNvPr id="10" name="Untertitel 9">
            <a:extLst>
              <a:ext uri="{FF2B5EF4-FFF2-40B4-BE49-F238E27FC236}">
                <a16:creationId xmlns:a16="http://schemas.microsoft.com/office/drawing/2014/main" id="{A1D1E939-07EB-0B4A-1029-3E9D23D431C2}"/>
              </a:ext>
            </a:extLst>
          </p:cNvPr>
          <p:cNvSpPr>
            <a:spLocks noGrp="1"/>
          </p:cNvSpPr>
          <p:nvPr>
            <p:ph type="subTitle" idx="1"/>
          </p:nvPr>
        </p:nvSpPr>
        <p:spPr>
          <a:xfrm>
            <a:off x="192973" y="1913860"/>
            <a:ext cx="8962902" cy="4106930"/>
          </a:xfrm>
        </p:spPr>
        <p:txBody>
          <a:bodyPr>
            <a:normAutofit/>
          </a:bodyPr>
          <a:lstStyle/>
          <a:p>
            <a:pPr algn="l"/>
            <a:r>
              <a:rPr lang="de-DE" dirty="0"/>
              <a:t> Was kann die Reederei an Land tun, um die Ausbildung zu verbessern?</a:t>
            </a:r>
          </a:p>
          <a:p>
            <a:pPr marL="0" indent="0" algn="l">
              <a:buNone/>
            </a:pPr>
            <a:endParaRPr lang="de-DE" dirty="0"/>
          </a:p>
          <a:p>
            <a:pPr lvl="1" algn="l"/>
            <a:r>
              <a:rPr lang="de-DE" dirty="0"/>
              <a:t>Einen klaren Ausbildungsplan erstellen</a:t>
            </a:r>
          </a:p>
          <a:p>
            <a:pPr lvl="1" algn="l"/>
            <a:r>
              <a:rPr lang="de-DE" dirty="0"/>
              <a:t>Mehr Überwachung/Rücksprache mit den Ausbildern/Kapitän/Azubi. Probleme ernst nehmen und ansprechen, Ausbildung ernst nehmen.</a:t>
            </a:r>
          </a:p>
          <a:p>
            <a:pPr lvl="1" algn="l"/>
            <a:r>
              <a:rPr lang="de-DE" dirty="0"/>
              <a:t>Planbarere Einsatzzeiten anbieten um die Ausbildung attraktiver zu machen, viele junge Leute schreckt es ab die Ausbildung anzufangen wenn sie nicht wissen, wann Sie an Bord sind und wann Sie frei haben.</a:t>
            </a:r>
          </a:p>
          <a:p>
            <a:pPr lvl="1" algn="l"/>
            <a:r>
              <a:rPr lang="de-DE" dirty="0"/>
              <a:t>Evtl. bei der Einteilung auf ein bestimmtes Schiff darauf achten, dass sich an Bord Personen befinden, welche sich mit dem Ausbildungssystem auskennen</a:t>
            </a:r>
          </a:p>
        </p:txBody>
      </p:sp>
      <p:sp>
        <p:nvSpPr>
          <p:cNvPr id="4" name="Datumsplatzhalter 3">
            <a:extLst>
              <a:ext uri="{FF2B5EF4-FFF2-40B4-BE49-F238E27FC236}">
                <a16:creationId xmlns:a16="http://schemas.microsoft.com/office/drawing/2014/main" id="{54AD1F08-A7EB-5D8D-2862-59AA59EDD7BE}"/>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343872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45507-BC8C-6B59-B17E-F9F12F9FDF3E}"/>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220C0F10-D427-C4E9-B093-F6883296C1D1}"/>
              </a:ext>
            </a:extLst>
          </p:cNvPr>
          <p:cNvSpPr>
            <a:spLocks noGrp="1"/>
          </p:cNvSpPr>
          <p:nvPr>
            <p:ph type="ctrTitle"/>
          </p:nvPr>
        </p:nvSpPr>
        <p:spPr/>
        <p:txBody>
          <a:bodyPr/>
          <a:lstStyle/>
          <a:p>
            <a:pPr algn="l"/>
            <a:r>
              <a:rPr lang="de-DE" dirty="0"/>
              <a:t>Fragen an Auszubildende</a:t>
            </a:r>
          </a:p>
        </p:txBody>
      </p:sp>
      <p:sp>
        <p:nvSpPr>
          <p:cNvPr id="10" name="Untertitel 9">
            <a:extLst>
              <a:ext uri="{FF2B5EF4-FFF2-40B4-BE49-F238E27FC236}">
                <a16:creationId xmlns:a16="http://schemas.microsoft.com/office/drawing/2014/main" id="{80898B94-382B-440B-1C02-F782D3B6CB5E}"/>
              </a:ext>
            </a:extLst>
          </p:cNvPr>
          <p:cNvSpPr>
            <a:spLocks noGrp="1"/>
          </p:cNvSpPr>
          <p:nvPr>
            <p:ph type="subTitle" idx="1"/>
          </p:nvPr>
        </p:nvSpPr>
        <p:spPr>
          <a:xfrm>
            <a:off x="192973" y="1913860"/>
            <a:ext cx="8962902" cy="4106930"/>
          </a:xfrm>
        </p:spPr>
        <p:txBody>
          <a:bodyPr>
            <a:normAutofit/>
          </a:bodyPr>
          <a:lstStyle/>
          <a:p>
            <a:pPr algn="l"/>
            <a:r>
              <a:rPr lang="de-DE" dirty="0"/>
              <a:t> Was kann die BBS tun, um die Ausbildung zu verbessern?</a:t>
            </a:r>
          </a:p>
          <a:p>
            <a:pPr marL="0" indent="0" algn="l">
              <a:buNone/>
            </a:pPr>
            <a:endParaRPr lang="de-DE" dirty="0"/>
          </a:p>
          <a:p>
            <a:pPr lvl="1" algn="l"/>
            <a:r>
              <a:rPr lang="de-DE" dirty="0"/>
              <a:t>Digitales Berichtsheft</a:t>
            </a:r>
          </a:p>
          <a:p>
            <a:pPr lvl="1" algn="l"/>
            <a:r>
              <a:rPr lang="de-DE" dirty="0"/>
              <a:t>Ausbildungs- und Prüfungsinhalte erneuern</a:t>
            </a:r>
          </a:p>
          <a:p>
            <a:pPr lvl="1" algn="l"/>
            <a:r>
              <a:rPr lang="de-DE" dirty="0"/>
              <a:t>Reedereien besser überwachen.</a:t>
            </a:r>
          </a:p>
          <a:p>
            <a:pPr lvl="1" algn="l"/>
            <a:r>
              <a:rPr lang="de-DE" dirty="0"/>
              <a:t>Regelmäßige Bordbesuche/Reedereibesuche</a:t>
            </a:r>
          </a:p>
          <a:p>
            <a:pPr lvl="1" algn="l"/>
            <a:r>
              <a:rPr lang="de-DE" dirty="0"/>
              <a:t>Das Berichtsheft sollte nicht in dem Schulzeitblock geschrieben werden müssen</a:t>
            </a:r>
          </a:p>
        </p:txBody>
      </p:sp>
      <p:sp>
        <p:nvSpPr>
          <p:cNvPr id="4" name="Datumsplatzhalter 3">
            <a:extLst>
              <a:ext uri="{FF2B5EF4-FFF2-40B4-BE49-F238E27FC236}">
                <a16:creationId xmlns:a16="http://schemas.microsoft.com/office/drawing/2014/main" id="{9D406ED0-3B03-7F1A-0034-7FE05EA16D35}"/>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159248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8BC30-96D5-9245-3808-AA9A95A5C092}"/>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516E4D9C-831B-651B-263A-9510F6F86377}"/>
              </a:ext>
            </a:extLst>
          </p:cNvPr>
          <p:cNvSpPr>
            <a:spLocks noGrp="1"/>
          </p:cNvSpPr>
          <p:nvPr>
            <p:ph type="ctrTitle"/>
          </p:nvPr>
        </p:nvSpPr>
        <p:spPr/>
        <p:txBody>
          <a:bodyPr/>
          <a:lstStyle/>
          <a:p>
            <a:pPr algn="l"/>
            <a:r>
              <a:rPr lang="de-DE" dirty="0"/>
              <a:t>Fragen an Auszubildende</a:t>
            </a:r>
          </a:p>
        </p:txBody>
      </p:sp>
      <p:sp>
        <p:nvSpPr>
          <p:cNvPr id="10" name="Untertitel 9">
            <a:extLst>
              <a:ext uri="{FF2B5EF4-FFF2-40B4-BE49-F238E27FC236}">
                <a16:creationId xmlns:a16="http://schemas.microsoft.com/office/drawing/2014/main" id="{D10242B7-DF8D-CA9E-B51C-C620C839E815}"/>
              </a:ext>
            </a:extLst>
          </p:cNvPr>
          <p:cNvSpPr>
            <a:spLocks noGrp="1"/>
          </p:cNvSpPr>
          <p:nvPr>
            <p:ph type="subTitle" idx="1"/>
          </p:nvPr>
        </p:nvSpPr>
        <p:spPr>
          <a:xfrm>
            <a:off x="192973" y="1913860"/>
            <a:ext cx="8962902" cy="4106930"/>
          </a:xfrm>
        </p:spPr>
        <p:txBody>
          <a:bodyPr>
            <a:normAutofit/>
          </a:bodyPr>
          <a:lstStyle/>
          <a:p>
            <a:pPr algn="l"/>
            <a:r>
              <a:rPr lang="de-DE" dirty="0"/>
              <a:t> Sonstiges</a:t>
            </a:r>
          </a:p>
          <a:p>
            <a:pPr marL="0" indent="0" algn="l">
              <a:buNone/>
            </a:pPr>
            <a:endParaRPr lang="de-DE" dirty="0"/>
          </a:p>
          <a:p>
            <a:pPr lvl="1" algn="l"/>
            <a:r>
              <a:rPr lang="de-DE" dirty="0"/>
              <a:t>besserer Austausch zwischen Land und See</a:t>
            </a:r>
          </a:p>
          <a:p>
            <a:pPr lvl="1" algn="l"/>
            <a:r>
              <a:rPr lang="de-DE" dirty="0"/>
              <a:t>Die Wachbefähigung erst mit der AP2 ausgeben, da man sonst ab der AP1 als billige Arbeitskraft genutzt wird und nicht mehr weiter ausgebildet wird</a:t>
            </a:r>
          </a:p>
        </p:txBody>
      </p:sp>
      <p:sp>
        <p:nvSpPr>
          <p:cNvPr id="4" name="Datumsplatzhalter 3">
            <a:extLst>
              <a:ext uri="{FF2B5EF4-FFF2-40B4-BE49-F238E27FC236}">
                <a16:creationId xmlns:a16="http://schemas.microsoft.com/office/drawing/2014/main" id="{EE34F7E2-6764-5BDF-6912-18E401183E60}"/>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3227828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64669-3F4E-1EA6-D165-6ED1C84C91C9}"/>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BF3F0CF1-D8BA-1D1F-D59B-547545EC7502}"/>
              </a:ext>
            </a:extLst>
          </p:cNvPr>
          <p:cNvSpPr>
            <a:spLocks noGrp="1"/>
          </p:cNvSpPr>
          <p:nvPr>
            <p:ph type="title"/>
          </p:nvPr>
        </p:nvSpPr>
        <p:spPr>
          <a:xfrm>
            <a:off x="157986" y="216235"/>
            <a:ext cx="8887645" cy="1333982"/>
          </a:xfrm>
        </p:spPr>
        <p:txBody>
          <a:bodyPr/>
          <a:lstStyle/>
          <a:p>
            <a:r>
              <a:rPr lang="de-DE" dirty="0"/>
              <a:t>Fragen an Ausbilder/innen</a:t>
            </a:r>
          </a:p>
        </p:txBody>
      </p:sp>
      <p:sp>
        <p:nvSpPr>
          <p:cNvPr id="29" name="Bildplatzhalter 28">
            <a:extLst>
              <a:ext uri="{FF2B5EF4-FFF2-40B4-BE49-F238E27FC236}">
                <a16:creationId xmlns:a16="http://schemas.microsoft.com/office/drawing/2014/main" id="{7F045115-6103-D1F7-25A5-E1214E89DB01}"/>
              </a:ext>
            </a:extLst>
          </p:cNvPr>
          <p:cNvSpPr>
            <a:spLocks noGrp="1"/>
          </p:cNvSpPr>
          <p:nvPr>
            <p:ph type="pic" sz="quarter" idx="12"/>
          </p:nvPr>
        </p:nvSpPr>
        <p:spPr>
          <a:xfrm>
            <a:off x="342900" y="1672936"/>
            <a:ext cx="7928264" cy="4177146"/>
          </a:xfrm>
        </p:spPr>
        <p:txBody>
          <a:bodyPr>
            <a:normAutofit/>
          </a:bodyPr>
          <a:lstStyle/>
          <a:p>
            <a:r>
              <a:rPr lang="de-DE" dirty="0"/>
              <a:t> Ausbildungsstand</a:t>
            </a:r>
          </a:p>
        </p:txBody>
      </p:sp>
      <p:sp>
        <p:nvSpPr>
          <p:cNvPr id="31" name="Datumsplatzhalter 3">
            <a:extLst>
              <a:ext uri="{FF2B5EF4-FFF2-40B4-BE49-F238E27FC236}">
                <a16:creationId xmlns:a16="http://schemas.microsoft.com/office/drawing/2014/main" id="{06B449E6-1FEC-0D29-3A54-DA8E377415BB}"/>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4" name="Grafik 3">
            <a:extLst>
              <a:ext uri="{FF2B5EF4-FFF2-40B4-BE49-F238E27FC236}">
                <a16:creationId xmlns:a16="http://schemas.microsoft.com/office/drawing/2014/main" id="{B0DE495C-9532-829D-4911-C1B9B331D3DB}"/>
              </a:ext>
            </a:extLst>
          </p:cNvPr>
          <p:cNvPicPr>
            <a:picLocks noChangeAspect="1"/>
          </p:cNvPicPr>
          <p:nvPr/>
        </p:nvPicPr>
        <p:blipFill>
          <a:blip r:embed="rId3"/>
          <a:stretch>
            <a:fillRect/>
          </a:stretch>
        </p:blipFill>
        <p:spPr>
          <a:xfrm>
            <a:off x="365284" y="2598421"/>
            <a:ext cx="5962073" cy="2461951"/>
          </a:xfrm>
          <a:prstGeom prst="rect">
            <a:avLst/>
          </a:prstGeom>
        </p:spPr>
      </p:pic>
      <p:pic>
        <p:nvPicPr>
          <p:cNvPr id="7" name="Grafik 6">
            <a:extLst>
              <a:ext uri="{FF2B5EF4-FFF2-40B4-BE49-F238E27FC236}">
                <a16:creationId xmlns:a16="http://schemas.microsoft.com/office/drawing/2014/main" id="{841E74E9-1433-3C26-803D-E2EF30AE7E9D}"/>
              </a:ext>
            </a:extLst>
          </p:cNvPr>
          <p:cNvPicPr>
            <a:picLocks noChangeAspect="1"/>
          </p:cNvPicPr>
          <p:nvPr/>
        </p:nvPicPr>
        <p:blipFill>
          <a:blip r:embed="rId4"/>
          <a:stretch>
            <a:fillRect/>
          </a:stretch>
        </p:blipFill>
        <p:spPr>
          <a:xfrm>
            <a:off x="6056511" y="1143035"/>
            <a:ext cx="2124371" cy="2000529"/>
          </a:xfrm>
          <a:prstGeom prst="rect">
            <a:avLst/>
          </a:prstGeom>
        </p:spPr>
      </p:pic>
    </p:spTree>
    <p:extLst>
      <p:ext uri="{BB962C8B-B14F-4D97-AF65-F5344CB8AC3E}">
        <p14:creationId xmlns:p14="http://schemas.microsoft.com/office/powerpoint/2010/main" val="59385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3B912-4493-E66B-256B-BA4C2A01AF32}"/>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A743C8DE-4C4C-EF40-EFDA-F33AE2960661}"/>
              </a:ext>
            </a:extLst>
          </p:cNvPr>
          <p:cNvSpPr>
            <a:spLocks noGrp="1"/>
          </p:cNvSpPr>
          <p:nvPr>
            <p:ph type="title"/>
          </p:nvPr>
        </p:nvSpPr>
        <p:spPr>
          <a:xfrm>
            <a:off x="342900" y="338954"/>
            <a:ext cx="8887645" cy="1333982"/>
          </a:xfrm>
        </p:spPr>
        <p:txBody>
          <a:bodyPr/>
          <a:lstStyle/>
          <a:p>
            <a:r>
              <a:rPr lang="de-DE" dirty="0"/>
              <a:t>Fragen an Ausbilder/innen</a:t>
            </a:r>
          </a:p>
        </p:txBody>
      </p:sp>
      <p:sp>
        <p:nvSpPr>
          <p:cNvPr id="29" name="Bildplatzhalter 28">
            <a:extLst>
              <a:ext uri="{FF2B5EF4-FFF2-40B4-BE49-F238E27FC236}">
                <a16:creationId xmlns:a16="http://schemas.microsoft.com/office/drawing/2014/main" id="{27A28048-F20C-6AC1-1B1E-DC3A778BCF4C}"/>
              </a:ext>
            </a:extLst>
          </p:cNvPr>
          <p:cNvSpPr>
            <a:spLocks noGrp="1"/>
          </p:cNvSpPr>
          <p:nvPr>
            <p:ph type="pic" sz="quarter" idx="12"/>
          </p:nvPr>
        </p:nvSpPr>
        <p:spPr>
          <a:xfrm>
            <a:off x="342900" y="1672936"/>
            <a:ext cx="7928264" cy="4177146"/>
          </a:xfrm>
        </p:spPr>
        <p:txBody>
          <a:bodyPr>
            <a:normAutofit/>
          </a:bodyPr>
          <a:lstStyle/>
          <a:p>
            <a:r>
              <a:rPr lang="de-DE" dirty="0"/>
              <a:t> Fahrtgebiete</a:t>
            </a:r>
          </a:p>
        </p:txBody>
      </p:sp>
      <p:sp>
        <p:nvSpPr>
          <p:cNvPr id="31" name="Datumsplatzhalter 3">
            <a:extLst>
              <a:ext uri="{FF2B5EF4-FFF2-40B4-BE49-F238E27FC236}">
                <a16:creationId xmlns:a16="http://schemas.microsoft.com/office/drawing/2014/main" id="{D3C27FD0-EA82-DE46-F84F-361B23DC55C5}"/>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CAE3DE23-03D4-A08B-041E-DCD196BB2C7A}"/>
              </a:ext>
            </a:extLst>
          </p:cNvPr>
          <p:cNvPicPr>
            <a:picLocks noChangeAspect="1"/>
          </p:cNvPicPr>
          <p:nvPr/>
        </p:nvPicPr>
        <p:blipFill>
          <a:blip r:embed="rId2"/>
          <a:stretch>
            <a:fillRect/>
          </a:stretch>
        </p:blipFill>
        <p:spPr>
          <a:xfrm>
            <a:off x="494309" y="2693276"/>
            <a:ext cx="3950448" cy="2136466"/>
          </a:xfrm>
          <a:prstGeom prst="rect">
            <a:avLst/>
          </a:prstGeom>
        </p:spPr>
      </p:pic>
      <p:pic>
        <p:nvPicPr>
          <p:cNvPr id="6" name="Grafik 5">
            <a:extLst>
              <a:ext uri="{FF2B5EF4-FFF2-40B4-BE49-F238E27FC236}">
                <a16:creationId xmlns:a16="http://schemas.microsoft.com/office/drawing/2014/main" id="{4F702992-AA9B-9BF9-F037-DD6D1A1594A3}"/>
              </a:ext>
            </a:extLst>
          </p:cNvPr>
          <p:cNvPicPr>
            <a:picLocks noChangeAspect="1"/>
          </p:cNvPicPr>
          <p:nvPr/>
        </p:nvPicPr>
        <p:blipFill>
          <a:blip r:embed="rId3"/>
          <a:stretch>
            <a:fillRect/>
          </a:stretch>
        </p:blipFill>
        <p:spPr>
          <a:xfrm>
            <a:off x="4786722" y="1741601"/>
            <a:ext cx="3246876" cy="3088141"/>
          </a:xfrm>
          <a:prstGeom prst="rect">
            <a:avLst/>
          </a:prstGeom>
        </p:spPr>
      </p:pic>
    </p:spTree>
    <p:extLst>
      <p:ext uri="{BB962C8B-B14F-4D97-AF65-F5344CB8AC3E}">
        <p14:creationId xmlns:p14="http://schemas.microsoft.com/office/powerpoint/2010/main" val="121646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8D310-FBF8-55FB-3447-7507559577C3}"/>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B69FB5ED-FE61-D378-5501-CFA162948EF6}"/>
              </a:ext>
            </a:extLst>
          </p:cNvPr>
          <p:cNvSpPr>
            <a:spLocks noGrp="1"/>
          </p:cNvSpPr>
          <p:nvPr>
            <p:ph type="title"/>
          </p:nvPr>
        </p:nvSpPr>
        <p:spPr/>
        <p:txBody>
          <a:bodyPr/>
          <a:lstStyle/>
          <a:p>
            <a:r>
              <a:rPr lang="de-DE" dirty="0"/>
              <a:t>Fragen an Ausbilder/innen</a:t>
            </a:r>
          </a:p>
        </p:txBody>
      </p:sp>
      <p:sp>
        <p:nvSpPr>
          <p:cNvPr id="29" name="Bildplatzhalter 28">
            <a:extLst>
              <a:ext uri="{FF2B5EF4-FFF2-40B4-BE49-F238E27FC236}">
                <a16:creationId xmlns:a16="http://schemas.microsoft.com/office/drawing/2014/main" id="{3E72864E-CD21-0948-10ED-34D9143A6E19}"/>
              </a:ext>
            </a:extLst>
          </p:cNvPr>
          <p:cNvSpPr>
            <a:spLocks noGrp="1"/>
          </p:cNvSpPr>
          <p:nvPr>
            <p:ph type="pic" sz="quarter" idx="12"/>
          </p:nvPr>
        </p:nvSpPr>
        <p:spPr>
          <a:xfrm>
            <a:off x="342900" y="1672936"/>
            <a:ext cx="7928264" cy="4177146"/>
          </a:xfrm>
        </p:spPr>
        <p:txBody>
          <a:bodyPr>
            <a:normAutofit/>
          </a:bodyPr>
          <a:lstStyle/>
          <a:p>
            <a:r>
              <a:rPr lang="de-DE" dirty="0"/>
              <a:t> Vermittlung von theoretischen Inhalten im Bordalltag</a:t>
            </a:r>
          </a:p>
        </p:txBody>
      </p:sp>
      <p:sp>
        <p:nvSpPr>
          <p:cNvPr id="31" name="Datumsplatzhalter 3">
            <a:extLst>
              <a:ext uri="{FF2B5EF4-FFF2-40B4-BE49-F238E27FC236}">
                <a16:creationId xmlns:a16="http://schemas.microsoft.com/office/drawing/2014/main" id="{BA5A0A73-CF20-FD25-38EB-4438AD0B2C46}"/>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3ECECDDD-772B-BC9E-5D6A-F210E6AE9D5D}"/>
              </a:ext>
            </a:extLst>
          </p:cNvPr>
          <p:cNvPicPr>
            <a:picLocks noChangeAspect="1"/>
          </p:cNvPicPr>
          <p:nvPr/>
        </p:nvPicPr>
        <p:blipFill>
          <a:blip r:embed="rId2"/>
          <a:stretch>
            <a:fillRect/>
          </a:stretch>
        </p:blipFill>
        <p:spPr>
          <a:xfrm>
            <a:off x="799016" y="3199525"/>
            <a:ext cx="2889064" cy="1553635"/>
          </a:xfrm>
          <a:prstGeom prst="rect">
            <a:avLst/>
          </a:prstGeom>
        </p:spPr>
      </p:pic>
      <p:pic>
        <p:nvPicPr>
          <p:cNvPr id="5" name="Grafik 4">
            <a:extLst>
              <a:ext uri="{FF2B5EF4-FFF2-40B4-BE49-F238E27FC236}">
                <a16:creationId xmlns:a16="http://schemas.microsoft.com/office/drawing/2014/main" id="{1B5C87B3-CA52-36E4-D8CD-B6FF9A1DF966}"/>
              </a:ext>
            </a:extLst>
          </p:cNvPr>
          <p:cNvPicPr>
            <a:picLocks noChangeAspect="1"/>
          </p:cNvPicPr>
          <p:nvPr/>
        </p:nvPicPr>
        <p:blipFill>
          <a:blip r:embed="rId3"/>
          <a:stretch>
            <a:fillRect/>
          </a:stretch>
        </p:blipFill>
        <p:spPr>
          <a:xfrm>
            <a:off x="3688080" y="2478384"/>
            <a:ext cx="4702774" cy="2274776"/>
          </a:xfrm>
          <a:prstGeom prst="rect">
            <a:avLst/>
          </a:prstGeom>
        </p:spPr>
      </p:pic>
    </p:spTree>
    <p:extLst>
      <p:ext uri="{BB962C8B-B14F-4D97-AF65-F5344CB8AC3E}">
        <p14:creationId xmlns:p14="http://schemas.microsoft.com/office/powerpoint/2010/main" val="4138544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F5BE-9230-C569-6C3B-4A3458C1E59D}"/>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B427332F-3C31-9F9C-408E-35EA6C27E70E}"/>
              </a:ext>
            </a:extLst>
          </p:cNvPr>
          <p:cNvSpPr>
            <a:spLocks noGrp="1"/>
          </p:cNvSpPr>
          <p:nvPr>
            <p:ph type="title"/>
          </p:nvPr>
        </p:nvSpPr>
        <p:spPr/>
        <p:txBody>
          <a:bodyPr/>
          <a:lstStyle/>
          <a:p>
            <a:r>
              <a:rPr lang="de-DE" dirty="0"/>
              <a:t>Fragen an Ausbilder/innen</a:t>
            </a:r>
          </a:p>
        </p:txBody>
      </p:sp>
      <p:sp>
        <p:nvSpPr>
          <p:cNvPr id="29" name="Bildplatzhalter 28">
            <a:extLst>
              <a:ext uri="{FF2B5EF4-FFF2-40B4-BE49-F238E27FC236}">
                <a16:creationId xmlns:a16="http://schemas.microsoft.com/office/drawing/2014/main" id="{8B3145EF-3A87-E5D2-A91C-522535B8CBD2}"/>
              </a:ext>
            </a:extLst>
          </p:cNvPr>
          <p:cNvSpPr>
            <a:spLocks noGrp="1"/>
          </p:cNvSpPr>
          <p:nvPr>
            <p:ph type="pic" sz="quarter" idx="12"/>
          </p:nvPr>
        </p:nvSpPr>
        <p:spPr>
          <a:xfrm>
            <a:off x="342900" y="1672936"/>
            <a:ext cx="7928264" cy="4177146"/>
          </a:xfrm>
        </p:spPr>
        <p:txBody>
          <a:bodyPr>
            <a:normAutofit/>
          </a:bodyPr>
          <a:lstStyle/>
          <a:p>
            <a:r>
              <a:rPr lang="de-DE" dirty="0"/>
              <a:t> Vermittlung praktischer Inhalte im Bordalltag</a:t>
            </a:r>
          </a:p>
        </p:txBody>
      </p:sp>
      <p:sp>
        <p:nvSpPr>
          <p:cNvPr id="31" name="Datumsplatzhalter 3">
            <a:extLst>
              <a:ext uri="{FF2B5EF4-FFF2-40B4-BE49-F238E27FC236}">
                <a16:creationId xmlns:a16="http://schemas.microsoft.com/office/drawing/2014/main" id="{9CDB971A-27A7-1855-144D-7A787ECAAF6B}"/>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4098D003-8FAE-CA08-2ECC-3270693AF81C}"/>
              </a:ext>
            </a:extLst>
          </p:cNvPr>
          <p:cNvPicPr>
            <a:picLocks noChangeAspect="1"/>
          </p:cNvPicPr>
          <p:nvPr/>
        </p:nvPicPr>
        <p:blipFill>
          <a:blip r:embed="rId2"/>
          <a:stretch>
            <a:fillRect/>
          </a:stretch>
        </p:blipFill>
        <p:spPr>
          <a:xfrm>
            <a:off x="639930" y="2593329"/>
            <a:ext cx="3261509" cy="2591735"/>
          </a:xfrm>
          <a:prstGeom prst="rect">
            <a:avLst/>
          </a:prstGeom>
        </p:spPr>
      </p:pic>
      <p:pic>
        <p:nvPicPr>
          <p:cNvPr id="5" name="Grafik 4">
            <a:extLst>
              <a:ext uri="{FF2B5EF4-FFF2-40B4-BE49-F238E27FC236}">
                <a16:creationId xmlns:a16="http://schemas.microsoft.com/office/drawing/2014/main" id="{F80AE6F8-903A-5F70-81F4-1795F12C62E5}"/>
              </a:ext>
            </a:extLst>
          </p:cNvPr>
          <p:cNvPicPr>
            <a:picLocks noChangeAspect="1"/>
          </p:cNvPicPr>
          <p:nvPr/>
        </p:nvPicPr>
        <p:blipFill>
          <a:blip r:embed="rId3"/>
          <a:stretch>
            <a:fillRect/>
          </a:stretch>
        </p:blipFill>
        <p:spPr>
          <a:xfrm>
            <a:off x="3658999" y="2416684"/>
            <a:ext cx="4910028" cy="2327085"/>
          </a:xfrm>
          <a:prstGeom prst="rect">
            <a:avLst/>
          </a:prstGeom>
        </p:spPr>
      </p:pic>
    </p:spTree>
    <p:extLst>
      <p:ext uri="{BB962C8B-B14F-4D97-AF65-F5344CB8AC3E}">
        <p14:creationId xmlns:p14="http://schemas.microsoft.com/office/powerpoint/2010/main" val="4039761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F47D9-D49E-5BAB-A3FF-9697C7CBBFC2}"/>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FB987C83-3127-F243-8F28-5A4EC60D89AB}"/>
              </a:ext>
            </a:extLst>
          </p:cNvPr>
          <p:cNvSpPr>
            <a:spLocks noGrp="1"/>
          </p:cNvSpPr>
          <p:nvPr>
            <p:ph type="title"/>
          </p:nvPr>
        </p:nvSpPr>
        <p:spPr/>
        <p:txBody>
          <a:bodyPr/>
          <a:lstStyle/>
          <a:p>
            <a:r>
              <a:rPr lang="de-DE" dirty="0"/>
              <a:t>Fragen an Ausbilder/innen</a:t>
            </a:r>
          </a:p>
        </p:txBody>
      </p:sp>
      <p:sp>
        <p:nvSpPr>
          <p:cNvPr id="29" name="Bildplatzhalter 28">
            <a:extLst>
              <a:ext uri="{FF2B5EF4-FFF2-40B4-BE49-F238E27FC236}">
                <a16:creationId xmlns:a16="http://schemas.microsoft.com/office/drawing/2014/main" id="{8D725239-AF48-35E3-2894-747255DC2DAD}"/>
              </a:ext>
            </a:extLst>
          </p:cNvPr>
          <p:cNvSpPr>
            <a:spLocks noGrp="1"/>
          </p:cNvSpPr>
          <p:nvPr>
            <p:ph type="pic" sz="quarter" idx="12"/>
          </p:nvPr>
        </p:nvSpPr>
        <p:spPr>
          <a:xfrm>
            <a:off x="342900" y="1672936"/>
            <a:ext cx="7928264" cy="4177146"/>
          </a:xfrm>
        </p:spPr>
        <p:txBody>
          <a:bodyPr>
            <a:normAutofit/>
          </a:bodyPr>
          <a:lstStyle/>
          <a:p>
            <a:r>
              <a:rPr lang="de-DE" dirty="0"/>
              <a:t> Unterstützung bei der Ausbildung durch Besatzung und Schiffsführung</a:t>
            </a:r>
          </a:p>
        </p:txBody>
      </p:sp>
      <p:sp>
        <p:nvSpPr>
          <p:cNvPr id="31" name="Datumsplatzhalter 3">
            <a:extLst>
              <a:ext uri="{FF2B5EF4-FFF2-40B4-BE49-F238E27FC236}">
                <a16:creationId xmlns:a16="http://schemas.microsoft.com/office/drawing/2014/main" id="{B653C503-CF8F-D31E-43CF-D3CBA42C0300}"/>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E176FE56-207F-8D04-5A7C-F163516BEAA4}"/>
              </a:ext>
            </a:extLst>
          </p:cNvPr>
          <p:cNvPicPr>
            <a:picLocks noChangeAspect="1"/>
          </p:cNvPicPr>
          <p:nvPr/>
        </p:nvPicPr>
        <p:blipFill>
          <a:blip r:embed="rId2"/>
          <a:stretch>
            <a:fillRect/>
          </a:stretch>
        </p:blipFill>
        <p:spPr>
          <a:xfrm>
            <a:off x="1083802" y="3219628"/>
            <a:ext cx="2970038" cy="2040165"/>
          </a:xfrm>
          <a:prstGeom prst="rect">
            <a:avLst/>
          </a:prstGeom>
        </p:spPr>
      </p:pic>
      <p:pic>
        <p:nvPicPr>
          <p:cNvPr id="5" name="Grafik 4">
            <a:extLst>
              <a:ext uri="{FF2B5EF4-FFF2-40B4-BE49-F238E27FC236}">
                <a16:creationId xmlns:a16="http://schemas.microsoft.com/office/drawing/2014/main" id="{8D849496-3EA7-DBE6-A18B-4BE1EABA641E}"/>
              </a:ext>
            </a:extLst>
          </p:cNvPr>
          <p:cNvPicPr>
            <a:picLocks noChangeAspect="1"/>
          </p:cNvPicPr>
          <p:nvPr/>
        </p:nvPicPr>
        <p:blipFill>
          <a:blip r:embed="rId3"/>
          <a:stretch>
            <a:fillRect/>
          </a:stretch>
        </p:blipFill>
        <p:spPr>
          <a:xfrm>
            <a:off x="3838309" y="2741176"/>
            <a:ext cx="4299853" cy="2269367"/>
          </a:xfrm>
          <a:prstGeom prst="rect">
            <a:avLst/>
          </a:prstGeom>
        </p:spPr>
      </p:pic>
    </p:spTree>
    <p:extLst>
      <p:ext uri="{BB962C8B-B14F-4D97-AF65-F5344CB8AC3E}">
        <p14:creationId xmlns:p14="http://schemas.microsoft.com/office/powerpoint/2010/main" val="395640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el 27">
            <a:extLst>
              <a:ext uri="{FF2B5EF4-FFF2-40B4-BE49-F238E27FC236}">
                <a16:creationId xmlns:a16="http://schemas.microsoft.com/office/drawing/2014/main" id="{A2945AAB-A7D1-4E06-A41B-9C284FFCA8F6}"/>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D411E73D-CFDF-4F5C-B96C-167AD6270130}"/>
              </a:ext>
            </a:extLst>
          </p:cNvPr>
          <p:cNvSpPr>
            <a:spLocks noGrp="1"/>
          </p:cNvSpPr>
          <p:nvPr>
            <p:ph type="pic" sz="quarter" idx="12"/>
          </p:nvPr>
        </p:nvSpPr>
        <p:spPr>
          <a:xfrm>
            <a:off x="342900" y="1672936"/>
            <a:ext cx="7928264" cy="4177146"/>
          </a:xfrm>
        </p:spPr>
        <p:txBody>
          <a:bodyPr>
            <a:normAutofit/>
          </a:bodyPr>
          <a:lstStyle/>
          <a:p>
            <a:r>
              <a:rPr lang="de-DE" dirty="0"/>
              <a:t> Ausbildungsstand</a:t>
            </a:r>
          </a:p>
        </p:txBody>
      </p:sp>
      <p:sp>
        <p:nvSpPr>
          <p:cNvPr id="31" name="Datumsplatzhalter 3">
            <a:extLst>
              <a:ext uri="{FF2B5EF4-FFF2-40B4-BE49-F238E27FC236}">
                <a16:creationId xmlns:a16="http://schemas.microsoft.com/office/drawing/2014/main" id="{1D867FC4-2A4D-4F81-BEE7-C13F11431A95}"/>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9" name="Grafik 8">
            <a:extLst>
              <a:ext uri="{FF2B5EF4-FFF2-40B4-BE49-F238E27FC236}">
                <a16:creationId xmlns:a16="http://schemas.microsoft.com/office/drawing/2014/main" id="{679A595E-AC95-22E2-F8C8-9FB62D75E414}"/>
              </a:ext>
            </a:extLst>
          </p:cNvPr>
          <p:cNvPicPr>
            <a:picLocks noChangeAspect="1"/>
          </p:cNvPicPr>
          <p:nvPr/>
        </p:nvPicPr>
        <p:blipFill>
          <a:blip r:embed="rId3"/>
          <a:stretch>
            <a:fillRect/>
          </a:stretch>
        </p:blipFill>
        <p:spPr>
          <a:xfrm>
            <a:off x="801018" y="2960690"/>
            <a:ext cx="3478817" cy="2224374"/>
          </a:xfrm>
          <a:prstGeom prst="rect">
            <a:avLst/>
          </a:prstGeom>
        </p:spPr>
      </p:pic>
      <p:pic>
        <p:nvPicPr>
          <p:cNvPr id="11" name="Grafik 10">
            <a:extLst>
              <a:ext uri="{FF2B5EF4-FFF2-40B4-BE49-F238E27FC236}">
                <a16:creationId xmlns:a16="http://schemas.microsoft.com/office/drawing/2014/main" id="{6724EF27-84D0-9242-C2C4-8F6F05BD04D8}"/>
              </a:ext>
            </a:extLst>
          </p:cNvPr>
          <p:cNvPicPr>
            <a:picLocks noChangeAspect="1"/>
          </p:cNvPicPr>
          <p:nvPr/>
        </p:nvPicPr>
        <p:blipFill>
          <a:blip r:embed="rId4"/>
          <a:stretch>
            <a:fillRect/>
          </a:stretch>
        </p:blipFill>
        <p:spPr>
          <a:xfrm>
            <a:off x="4279834" y="1490742"/>
            <a:ext cx="4190397" cy="3522362"/>
          </a:xfrm>
          <a:prstGeom prst="rect">
            <a:avLst/>
          </a:prstGeom>
        </p:spPr>
      </p:pic>
    </p:spTree>
    <p:extLst>
      <p:ext uri="{BB962C8B-B14F-4D97-AF65-F5344CB8AC3E}">
        <p14:creationId xmlns:p14="http://schemas.microsoft.com/office/powerpoint/2010/main" val="243086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969EA-B9DA-4120-9BEB-63F3DA5ADE95}"/>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19807076-9346-4E4D-5F2F-E351181C8911}"/>
              </a:ext>
            </a:extLst>
          </p:cNvPr>
          <p:cNvSpPr>
            <a:spLocks noGrp="1"/>
          </p:cNvSpPr>
          <p:nvPr>
            <p:ph type="title"/>
          </p:nvPr>
        </p:nvSpPr>
        <p:spPr/>
        <p:txBody>
          <a:bodyPr/>
          <a:lstStyle/>
          <a:p>
            <a:r>
              <a:rPr lang="de-DE" dirty="0"/>
              <a:t>Fragen an Ausbilder/innen</a:t>
            </a:r>
          </a:p>
        </p:txBody>
      </p:sp>
      <p:sp>
        <p:nvSpPr>
          <p:cNvPr id="29" name="Bildplatzhalter 28">
            <a:extLst>
              <a:ext uri="{FF2B5EF4-FFF2-40B4-BE49-F238E27FC236}">
                <a16:creationId xmlns:a16="http://schemas.microsoft.com/office/drawing/2014/main" id="{332DA8A3-ADEB-9AD1-683A-2348BFABF364}"/>
              </a:ext>
            </a:extLst>
          </p:cNvPr>
          <p:cNvSpPr>
            <a:spLocks noGrp="1"/>
          </p:cNvSpPr>
          <p:nvPr>
            <p:ph type="pic" sz="quarter" idx="12"/>
          </p:nvPr>
        </p:nvSpPr>
        <p:spPr>
          <a:xfrm>
            <a:off x="342900" y="1672936"/>
            <a:ext cx="7928264" cy="4177146"/>
          </a:xfrm>
        </p:spPr>
        <p:txBody>
          <a:bodyPr>
            <a:normAutofit/>
          </a:bodyPr>
          <a:lstStyle/>
          <a:p>
            <a:r>
              <a:rPr lang="de-DE" dirty="0"/>
              <a:t> Unterstützung durch die Reederei</a:t>
            </a:r>
          </a:p>
        </p:txBody>
      </p:sp>
      <p:sp>
        <p:nvSpPr>
          <p:cNvPr id="31" name="Datumsplatzhalter 3">
            <a:extLst>
              <a:ext uri="{FF2B5EF4-FFF2-40B4-BE49-F238E27FC236}">
                <a16:creationId xmlns:a16="http://schemas.microsoft.com/office/drawing/2014/main" id="{65FA24D0-64FA-646F-E221-1974B2F40861}"/>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03A23759-3406-1BBF-DB22-E3AE3F1E3B28}"/>
              </a:ext>
            </a:extLst>
          </p:cNvPr>
          <p:cNvPicPr>
            <a:picLocks noChangeAspect="1"/>
          </p:cNvPicPr>
          <p:nvPr/>
        </p:nvPicPr>
        <p:blipFill>
          <a:blip r:embed="rId2"/>
          <a:stretch>
            <a:fillRect/>
          </a:stretch>
        </p:blipFill>
        <p:spPr>
          <a:xfrm>
            <a:off x="342900" y="2687585"/>
            <a:ext cx="3201510" cy="2147848"/>
          </a:xfrm>
          <a:prstGeom prst="rect">
            <a:avLst/>
          </a:prstGeom>
        </p:spPr>
      </p:pic>
      <p:pic>
        <p:nvPicPr>
          <p:cNvPr id="5" name="Grafik 4">
            <a:extLst>
              <a:ext uri="{FF2B5EF4-FFF2-40B4-BE49-F238E27FC236}">
                <a16:creationId xmlns:a16="http://schemas.microsoft.com/office/drawing/2014/main" id="{17BDAB09-F19F-48BB-C832-D0B312D46DB8}"/>
              </a:ext>
            </a:extLst>
          </p:cNvPr>
          <p:cNvPicPr>
            <a:picLocks noChangeAspect="1"/>
          </p:cNvPicPr>
          <p:nvPr/>
        </p:nvPicPr>
        <p:blipFill>
          <a:blip r:embed="rId3"/>
          <a:stretch>
            <a:fillRect/>
          </a:stretch>
        </p:blipFill>
        <p:spPr>
          <a:xfrm>
            <a:off x="3560901" y="2082816"/>
            <a:ext cx="4693771" cy="2818922"/>
          </a:xfrm>
          <a:prstGeom prst="rect">
            <a:avLst/>
          </a:prstGeom>
        </p:spPr>
      </p:pic>
    </p:spTree>
    <p:extLst>
      <p:ext uri="{BB962C8B-B14F-4D97-AF65-F5344CB8AC3E}">
        <p14:creationId xmlns:p14="http://schemas.microsoft.com/office/powerpoint/2010/main" val="38763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48B77-BD27-B4F3-8FD7-8DB793F10E2D}"/>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9AD7ADE5-C903-B97C-411F-B6ABE2C6B90B}"/>
              </a:ext>
            </a:extLst>
          </p:cNvPr>
          <p:cNvSpPr>
            <a:spLocks noGrp="1"/>
          </p:cNvSpPr>
          <p:nvPr>
            <p:ph type="title"/>
          </p:nvPr>
        </p:nvSpPr>
        <p:spPr/>
        <p:txBody>
          <a:bodyPr/>
          <a:lstStyle/>
          <a:p>
            <a:r>
              <a:rPr lang="de-DE" dirty="0"/>
              <a:t>Fragen an Ausbilder/innen</a:t>
            </a:r>
          </a:p>
        </p:txBody>
      </p:sp>
      <p:sp>
        <p:nvSpPr>
          <p:cNvPr id="29" name="Bildplatzhalter 28">
            <a:extLst>
              <a:ext uri="{FF2B5EF4-FFF2-40B4-BE49-F238E27FC236}">
                <a16:creationId xmlns:a16="http://schemas.microsoft.com/office/drawing/2014/main" id="{B3F86E42-A1D0-084D-AE17-F01B75F5C53F}"/>
              </a:ext>
            </a:extLst>
          </p:cNvPr>
          <p:cNvSpPr>
            <a:spLocks noGrp="1"/>
          </p:cNvSpPr>
          <p:nvPr>
            <p:ph type="pic" sz="quarter" idx="12"/>
          </p:nvPr>
        </p:nvSpPr>
        <p:spPr>
          <a:xfrm>
            <a:off x="342900" y="1672936"/>
            <a:ext cx="7928264" cy="4177146"/>
          </a:xfrm>
        </p:spPr>
        <p:txBody>
          <a:bodyPr>
            <a:normAutofit/>
          </a:bodyPr>
          <a:lstStyle/>
          <a:p>
            <a:r>
              <a:rPr lang="de-DE" dirty="0"/>
              <a:t> Betreuung durch die BBS</a:t>
            </a:r>
          </a:p>
        </p:txBody>
      </p:sp>
      <p:sp>
        <p:nvSpPr>
          <p:cNvPr id="31" name="Datumsplatzhalter 3">
            <a:extLst>
              <a:ext uri="{FF2B5EF4-FFF2-40B4-BE49-F238E27FC236}">
                <a16:creationId xmlns:a16="http://schemas.microsoft.com/office/drawing/2014/main" id="{9A4320B7-5F36-1948-6F1F-F50A25D9F6D4}"/>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C0F8267D-3E04-7378-1152-F17C13FB7051}"/>
              </a:ext>
            </a:extLst>
          </p:cNvPr>
          <p:cNvPicPr>
            <a:picLocks noChangeAspect="1"/>
          </p:cNvPicPr>
          <p:nvPr/>
        </p:nvPicPr>
        <p:blipFill>
          <a:blip r:embed="rId2"/>
          <a:stretch>
            <a:fillRect/>
          </a:stretch>
        </p:blipFill>
        <p:spPr>
          <a:xfrm>
            <a:off x="799956" y="2528903"/>
            <a:ext cx="2827164" cy="2369059"/>
          </a:xfrm>
          <a:prstGeom prst="rect">
            <a:avLst/>
          </a:prstGeom>
        </p:spPr>
      </p:pic>
      <p:pic>
        <p:nvPicPr>
          <p:cNvPr id="5" name="Grafik 4">
            <a:extLst>
              <a:ext uri="{FF2B5EF4-FFF2-40B4-BE49-F238E27FC236}">
                <a16:creationId xmlns:a16="http://schemas.microsoft.com/office/drawing/2014/main" id="{EDA17044-7B3A-28D4-E580-241A83890619}"/>
              </a:ext>
            </a:extLst>
          </p:cNvPr>
          <p:cNvPicPr>
            <a:picLocks noChangeAspect="1"/>
          </p:cNvPicPr>
          <p:nvPr/>
        </p:nvPicPr>
        <p:blipFill>
          <a:blip r:embed="rId3"/>
          <a:stretch>
            <a:fillRect/>
          </a:stretch>
        </p:blipFill>
        <p:spPr>
          <a:xfrm>
            <a:off x="3792333" y="2213121"/>
            <a:ext cx="4313617" cy="2431757"/>
          </a:xfrm>
          <a:prstGeom prst="rect">
            <a:avLst/>
          </a:prstGeom>
        </p:spPr>
      </p:pic>
    </p:spTree>
    <p:extLst>
      <p:ext uri="{BB962C8B-B14F-4D97-AF65-F5344CB8AC3E}">
        <p14:creationId xmlns:p14="http://schemas.microsoft.com/office/powerpoint/2010/main" val="41948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B714E-9BDF-1398-CBE1-2B4439DC576E}"/>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E663FE26-510B-2F7F-5727-E637629DD89E}"/>
              </a:ext>
            </a:extLst>
          </p:cNvPr>
          <p:cNvSpPr>
            <a:spLocks noGrp="1"/>
          </p:cNvSpPr>
          <p:nvPr>
            <p:ph type="title"/>
          </p:nvPr>
        </p:nvSpPr>
        <p:spPr/>
        <p:txBody>
          <a:bodyPr/>
          <a:lstStyle/>
          <a:p>
            <a:r>
              <a:rPr lang="de-DE" dirty="0"/>
              <a:t>Fragen an Ausbilder/innen</a:t>
            </a:r>
          </a:p>
        </p:txBody>
      </p:sp>
      <p:sp>
        <p:nvSpPr>
          <p:cNvPr id="29" name="Bildplatzhalter 28">
            <a:extLst>
              <a:ext uri="{FF2B5EF4-FFF2-40B4-BE49-F238E27FC236}">
                <a16:creationId xmlns:a16="http://schemas.microsoft.com/office/drawing/2014/main" id="{7A46AD72-CBE2-2CEA-AFAE-66F7AA10994D}"/>
              </a:ext>
            </a:extLst>
          </p:cNvPr>
          <p:cNvSpPr>
            <a:spLocks noGrp="1"/>
          </p:cNvSpPr>
          <p:nvPr>
            <p:ph type="pic" sz="quarter" idx="12"/>
          </p:nvPr>
        </p:nvSpPr>
        <p:spPr>
          <a:xfrm>
            <a:off x="342900" y="1672936"/>
            <a:ext cx="7928264" cy="4177146"/>
          </a:xfrm>
        </p:spPr>
        <p:txBody>
          <a:bodyPr>
            <a:normAutofit/>
          </a:bodyPr>
          <a:lstStyle/>
          <a:p>
            <a:r>
              <a:rPr lang="de-DE" dirty="0"/>
              <a:t> Welche Verbesserungsvorschläge im Rahmen der Überarbeitung des internationalen STCW-Übereinkommens halten Sie für sinnvoll?</a:t>
            </a:r>
          </a:p>
        </p:txBody>
      </p:sp>
      <p:sp>
        <p:nvSpPr>
          <p:cNvPr id="31" name="Datumsplatzhalter 3">
            <a:extLst>
              <a:ext uri="{FF2B5EF4-FFF2-40B4-BE49-F238E27FC236}">
                <a16:creationId xmlns:a16="http://schemas.microsoft.com/office/drawing/2014/main" id="{0173CBF9-2B5E-EB6F-BDAC-DCAF247F36DA}"/>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F24BC6E8-DFC3-C998-50DE-E0E59EBC3017}"/>
              </a:ext>
            </a:extLst>
          </p:cNvPr>
          <p:cNvPicPr>
            <a:picLocks noChangeAspect="1"/>
          </p:cNvPicPr>
          <p:nvPr/>
        </p:nvPicPr>
        <p:blipFill>
          <a:blip r:embed="rId2"/>
          <a:stretch>
            <a:fillRect/>
          </a:stretch>
        </p:blipFill>
        <p:spPr>
          <a:xfrm>
            <a:off x="762684" y="2975126"/>
            <a:ext cx="6582996" cy="2874956"/>
          </a:xfrm>
          <a:prstGeom prst="rect">
            <a:avLst/>
          </a:prstGeom>
        </p:spPr>
      </p:pic>
    </p:spTree>
    <p:extLst>
      <p:ext uri="{BB962C8B-B14F-4D97-AF65-F5344CB8AC3E}">
        <p14:creationId xmlns:p14="http://schemas.microsoft.com/office/powerpoint/2010/main" val="271118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5B9DB-F1D2-9553-9A13-4C08688CDAE6}"/>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8743F176-9098-A040-D665-7AE2EDE6F03C}"/>
              </a:ext>
            </a:extLst>
          </p:cNvPr>
          <p:cNvSpPr>
            <a:spLocks noGrp="1"/>
          </p:cNvSpPr>
          <p:nvPr>
            <p:ph type="ctrTitle"/>
          </p:nvPr>
        </p:nvSpPr>
        <p:spPr/>
        <p:txBody>
          <a:bodyPr/>
          <a:lstStyle/>
          <a:p>
            <a:pPr algn="l"/>
            <a:r>
              <a:rPr lang="de-DE" dirty="0"/>
              <a:t>Fragen an Ausbilder/innen</a:t>
            </a:r>
          </a:p>
        </p:txBody>
      </p:sp>
      <p:sp>
        <p:nvSpPr>
          <p:cNvPr id="10" name="Untertitel 9">
            <a:extLst>
              <a:ext uri="{FF2B5EF4-FFF2-40B4-BE49-F238E27FC236}">
                <a16:creationId xmlns:a16="http://schemas.microsoft.com/office/drawing/2014/main" id="{7D915730-FF0C-35E3-4BFF-362CEB109FB9}"/>
              </a:ext>
            </a:extLst>
          </p:cNvPr>
          <p:cNvSpPr>
            <a:spLocks noGrp="1"/>
          </p:cNvSpPr>
          <p:nvPr>
            <p:ph type="subTitle" idx="1"/>
          </p:nvPr>
        </p:nvSpPr>
        <p:spPr>
          <a:xfrm>
            <a:off x="192973" y="1913860"/>
            <a:ext cx="8962902" cy="4106930"/>
          </a:xfrm>
        </p:spPr>
        <p:txBody>
          <a:bodyPr/>
          <a:lstStyle/>
          <a:p>
            <a:pPr algn="l"/>
            <a:r>
              <a:rPr lang="de-DE" dirty="0"/>
              <a:t>Was würden Sie in der Seeberufsausbildungs-Verordnung (See-BAV) verbessern/ändern?</a:t>
            </a:r>
          </a:p>
          <a:p>
            <a:pPr marL="0" indent="0" algn="l">
              <a:buNone/>
            </a:pPr>
            <a:endParaRPr lang="de-DE" dirty="0"/>
          </a:p>
          <a:p>
            <a:pPr lvl="1" algn="l"/>
            <a:r>
              <a:rPr lang="de-DE" dirty="0"/>
              <a:t>Einen größeren Anteil der Ausbildung an Deck verlegen. Der Fokus auf die Maschinenausbildung hemmt die Möglichkeiten der Wissensvermittlung im Bereich der Deckstätigkeiten</a:t>
            </a:r>
          </a:p>
          <a:p>
            <a:pPr lvl="1" algn="l"/>
            <a:r>
              <a:rPr lang="de-DE" dirty="0"/>
              <a:t>Alles nur auf Englisch. Handwerk ist wichtiger als Themen wie mentales </a:t>
            </a:r>
            <a:r>
              <a:rPr lang="de-DE" dirty="0" err="1"/>
              <a:t>Wellbeing</a:t>
            </a:r>
            <a:r>
              <a:rPr lang="de-DE" dirty="0"/>
              <a:t>. </a:t>
            </a:r>
          </a:p>
          <a:p>
            <a:pPr lvl="1" algn="l"/>
            <a:r>
              <a:rPr lang="de-DE" dirty="0"/>
              <a:t>Keine Ahnung, die Ausbildungsverordnung an sich ist ja nicht präsent. Gibt es die überhaupt in Englischer Sprache?</a:t>
            </a:r>
          </a:p>
          <a:p>
            <a:pPr lvl="1" algn="l"/>
            <a:endParaRPr lang="de-DE" dirty="0"/>
          </a:p>
        </p:txBody>
      </p:sp>
      <p:sp>
        <p:nvSpPr>
          <p:cNvPr id="4" name="Datumsplatzhalter 3">
            <a:extLst>
              <a:ext uri="{FF2B5EF4-FFF2-40B4-BE49-F238E27FC236}">
                <a16:creationId xmlns:a16="http://schemas.microsoft.com/office/drawing/2014/main" id="{17589049-1704-3EF5-383A-1A7CE13BECA9}"/>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12265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0AE7C-C8FE-EFEE-9942-94C4DC99659D}"/>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D1734E00-E4E4-526B-2077-4D9D81FD5845}"/>
              </a:ext>
            </a:extLst>
          </p:cNvPr>
          <p:cNvSpPr>
            <a:spLocks noGrp="1"/>
          </p:cNvSpPr>
          <p:nvPr>
            <p:ph type="ctrTitle"/>
          </p:nvPr>
        </p:nvSpPr>
        <p:spPr/>
        <p:txBody>
          <a:bodyPr/>
          <a:lstStyle/>
          <a:p>
            <a:pPr algn="l"/>
            <a:r>
              <a:rPr lang="de-DE" dirty="0"/>
              <a:t>Fragen an Ausbilder/innen</a:t>
            </a:r>
          </a:p>
        </p:txBody>
      </p:sp>
      <p:sp>
        <p:nvSpPr>
          <p:cNvPr id="10" name="Untertitel 9">
            <a:extLst>
              <a:ext uri="{FF2B5EF4-FFF2-40B4-BE49-F238E27FC236}">
                <a16:creationId xmlns:a16="http://schemas.microsoft.com/office/drawing/2014/main" id="{BF17D660-C810-86BD-915D-C298FEF1EFB9}"/>
              </a:ext>
            </a:extLst>
          </p:cNvPr>
          <p:cNvSpPr>
            <a:spLocks noGrp="1"/>
          </p:cNvSpPr>
          <p:nvPr>
            <p:ph type="subTitle" idx="1"/>
          </p:nvPr>
        </p:nvSpPr>
        <p:spPr>
          <a:xfrm>
            <a:off x="192973" y="1913860"/>
            <a:ext cx="8962902" cy="4106930"/>
          </a:xfrm>
        </p:spPr>
        <p:txBody>
          <a:bodyPr>
            <a:normAutofit/>
          </a:bodyPr>
          <a:lstStyle/>
          <a:p>
            <a:pPr algn="l"/>
            <a:r>
              <a:rPr lang="de-DE" dirty="0"/>
              <a:t> Welche Maßnahmen würden Sie vorschlagen, um die Ausbildung an Bord zu verbessern?</a:t>
            </a:r>
          </a:p>
          <a:p>
            <a:pPr marL="0" indent="0" algn="l">
              <a:buNone/>
            </a:pPr>
            <a:endParaRPr lang="de-DE" dirty="0"/>
          </a:p>
          <a:p>
            <a:pPr lvl="1" algn="l"/>
            <a:r>
              <a:rPr lang="de-DE" dirty="0"/>
              <a:t>Bessere Vorlagen von der Reederei aus.</a:t>
            </a:r>
          </a:p>
          <a:p>
            <a:pPr lvl="1" algn="l"/>
            <a:r>
              <a:rPr lang="de-DE" dirty="0"/>
              <a:t>Ausbildungsbeauftragter und Betreuer sollen </a:t>
            </a:r>
            <a:r>
              <a:rPr lang="de-DE" dirty="0" err="1"/>
              <a:t>ausschliesslich</a:t>
            </a:r>
            <a:r>
              <a:rPr lang="de-DE" dirty="0"/>
              <a:t> deutschsprachig sein</a:t>
            </a:r>
          </a:p>
          <a:p>
            <a:pPr lvl="1" algn="l"/>
            <a:r>
              <a:rPr lang="de-DE" dirty="0"/>
              <a:t>Die Verantwortung mehr von den nautischen Offizieren zu den technischen Offizieren zu verschieben</a:t>
            </a:r>
          </a:p>
          <a:p>
            <a:pPr lvl="1" algn="l"/>
            <a:r>
              <a:rPr lang="de-DE" dirty="0"/>
              <a:t>Mehr digitale Inhalte, Zeitgemäße Inhalte in der Ausbildung. Klarer definierte Lernziele.</a:t>
            </a:r>
          </a:p>
          <a:p>
            <a:pPr lvl="1" algn="l"/>
            <a:r>
              <a:rPr lang="de-DE" dirty="0"/>
              <a:t>Einheitlicher Bordlehrplan</a:t>
            </a:r>
          </a:p>
          <a:p>
            <a:pPr lvl="1" algn="l"/>
            <a:r>
              <a:rPr lang="de-DE" dirty="0"/>
              <a:t>Online-Training-Records</a:t>
            </a:r>
          </a:p>
        </p:txBody>
      </p:sp>
      <p:sp>
        <p:nvSpPr>
          <p:cNvPr id="4" name="Datumsplatzhalter 3">
            <a:extLst>
              <a:ext uri="{FF2B5EF4-FFF2-40B4-BE49-F238E27FC236}">
                <a16:creationId xmlns:a16="http://schemas.microsoft.com/office/drawing/2014/main" id="{B97DC475-D069-7C8C-D4EE-656D3E0A0EBE}"/>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296566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97A8F-871C-E640-8424-CD1289A84996}"/>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74A64B29-91E0-2D53-F545-762D5246F0D3}"/>
              </a:ext>
            </a:extLst>
          </p:cNvPr>
          <p:cNvSpPr>
            <a:spLocks noGrp="1"/>
          </p:cNvSpPr>
          <p:nvPr>
            <p:ph type="ctrTitle"/>
          </p:nvPr>
        </p:nvSpPr>
        <p:spPr/>
        <p:txBody>
          <a:bodyPr/>
          <a:lstStyle/>
          <a:p>
            <a:pPr algn="l"/>
            <a:r>
              <a:rPr lang="de-DE" dirty="0"/>
              <a:t>Fragen an Ausbilder/innen</a:t>
            </a:r>
          </a:p>
        </p:txBody>
      </p:sp>
      <p:sp>
        <p:nvSpPr>
          <p:cNvPr id="10" name="Untertitel 9">
            <a:extLst>
              <a:ext uri="{FF2B5EF4-FFF2-40B4-BE49-F238E27FC236}">
                <a16:creationId xmlns:a16="http://schemas.microsoft.com/office/drawing/2014/main" id="{91B5289A-E258-2830-DBB4-918130414A19}"/>
              </a:ext>
            </a:extLst>
          </p:cNvPr>
          <p:cNvSpPr>
            <a:spLocks noGrp="1"/>
          </p:cNvSpPr>
          <p:nvPr>
            <p:ph type="subTitle" idx="1"/>
          </p:nvPr>
        </p:nvSpPr>
        <p:spPr>
          <a:xfrm>
            <a:off x="192973" y="1913860"/>
            <a:ext cx="8962902" cy="4106930"/>
          </a:xfrm>
        </p:spPr>
        <p:txBody>
          <a:bodyPr>
            <a:normAutofit/>
          </a:bodyPr>
          <a:lstStyle/>
          <a:p>
            <a:pPr algn="l"/>
            <a:r>
              <a:rPr lang="de-DE" dirty="0"/>
              <a:t> Was kann die Reederei an Land tun, um die Ausbildung zu verbessern?</a:t>
            </a:r>
          </a:p>
          <a:p>
            <a:pPr marL="0" indent="0" algn="l">
              <a:buNone/>
            </a:pPr>
            <a:endParaRPr lang="de-DE" dirty="0"/>
          </a:p>
          <a:p>
            <a:pPr lvl="1" algn="l"/>
            <a:r>
              <a:rPr lang="de-DE" dirty="0"/>
              <a:t>Info vor dem ersten Bordeinsatz mit etwas Lernmaterial ( Verhalten, Leben an Bord, essenziell wichtig Gegenstände die mitgebracht werden können</a:t>
            </a:r>
          </a:p>
          <a:p>
            <a:pPr lvl="1" algn="l"/>
            <a:r>
              <a:rPr lang="de-DE" dirty="0"/>
              <a:t>Ausbilder oder mit Ausbildung betreuter Facharbeiter besser schulen</a:t>
            </a:r>
          </a:p>
          <a:p>
            <a:pPr lvl="1" algn="l"/>
            <a:r>
              <a:rPr lang="de-DE" dirty="0"/>
              <a:t>Grundsätzlich sollten die Reedereien verpflichtet sein, regelmäßig Meetings mit ihren Azubis zu führen</a:t>
            </a:r>
          </a:p>
        </p:txBody>
      </p:sp>
      <p:sp>
        <p:nvSpPr>
          <p:cNvPr id="4" name="Datumsplatzhalter 3">
            <a:extLst>
              <a:ext uri="{FF2B5EF4-FFF2-40B4-BE49-F238E27FC236}">
                <a16:creationId xmlns:a16="http://schemas.microsoft.com/office/drawing/2014/main" id="{8709CF84-5E2F-95C4-368F-1E688DF75628}"/>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3101086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0AF7E-53F7-1E41-07AE-AB66246AEBC5}"/>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278421D2-2D33-BBDB-0E68-3CF05141C244}"/>
              </a:ext>
            </a:extLst>
          </p:cNvPr>
          <p:cNvSpPr>
            <a:spLocks noGrp="1"/>
          </p:cNvSpPr>
          <p:nvPr>
            <p:ph type="ctrTitle"/>
          </p:nvPr>
        </p:nvSpPr>
        <p:spPr/>
        <p:txBody>
          <a:bodyPr/>
          <a:lstStyle/>
          <a:p>
            <a:pPr algn="l"/>
            <a:r>
              <a:rPr lang="de-DE" dirty="0"/>
              <a:t>Fragen an Ausbilder/innen</a:t>
            </a:r>
          </a:p>
        </p:txBody>
      </p:sp>
      <p:sp>
        <p:nvSpPr>
          <p:cNvPr id="10" name="Untertitel 9">
            <a:extLst>
              <a:ext uri="{FF2B5EF4-FFF2-40B4-BE49-F238E27FC236}">
                <a16:creationId xmlns:a16="http://schemas.microsoft.com/office/drawing/2014/main" id="{63A5CF93-D128-89DD-D501-1D921FB00751}"/>
              </a:ext>
            </a:extLst>
          </p:cNvPr>
          <p:cNvSpPr>
            <a:spLocks noGrp="1"/>
          </p:cNvSpPr>
          <p:nvPr>
            <p:ph type="subTitle" idx="1"/>
          </p:nvPr>
        </p:nvSpPr>
        <p:spPr>
          <a:xfrm>
            <a:off x="192973" y="1913860"/>
            <a:ext cx="8962902" cy="4106930"/>
          </a:xfrm>
        </p:spPr>
        <p:txBody>
          <a:bodyPr>
            <a:normAutofit/>
          </a:bodyPr>
          <a:lstStyle/>
          <a:p>
            <a:pPr algn="l"/>
            <a:r>
              <a:rPr lang="de-DE" dirty="0"/>
              <a:t> Was kann die BBS tun, um die Ausbildung zu verbessern?</a:t>
            </a:r>
          </a:p>
          <a:p>
            <a:pPr marL="0" indent="0" algn="l">
              <a:buNone/>
            </a:pPr>
            <a:endParaRPr lang="de-DE" dirty="0"/>
          </a:p>
          <a:p>
            <a:pPr lvl="1" algn="l"/>
            <a:r>
              <a:rPr lang="de-DE" dirty="0"/>
              <a:t>Tätigkeitsnachweise und Ausbildungsrahmenplan in digitaler Form. Bessere Beispiele für die Aufgabenfelder im Tätigkeitsnachweis.</a:t>
            </a:r>
          </a:p>
          <a:p>
            <a:pPr lvl="1" algn="l"/>
            <a:r>
              <a:rPr lang="de-DE" dirty="0" err="1"/>
              <a:t>Ausbildungplan</a:t>
            </a:r>
            <a:r>
              <a:rPr lang="de-DE" dirty="0"/>
              <a:t> Schiffsmechaniker von der Schule für Ausbilder an Bord</a:t>
            </a:r>
          </a:p>
          <a:p>
            <a:pPr lvl="1" algn="l"/>
            <a:r>
              <a:rPr lang="de-DE" dirty="0"/>
              <a:t>...vielleicht engeren Kontakt - nicht nur zur Reederei, sondern insbesondere zu den Offizieren und Besatzungen aufbauen.</a:t>
            </a:r>
          </a:p>
          <a:p>
            <a:pPr lvl="1" algn="l"/>
            <a:r>
              <a:rPr lang="de-DE" dirty="0"/>
              <a:t>Die Reedereien stärker kontrollieren - Azubis stärker kontrollieren</a:t>
            </a:r>
          </a:p>
          <a:p>
            <a:pPr lvl="1" algn="l"/>
            <a:r>
              <a:rPr lang="de-DE" dirty="0"/>
              <a:t>Digitalisierte Arbeitsnachweise (z.B. cloudbasiert), aktuelle Themen wie neue Kraftstoffe (LNG, Methanol, etc.) schneller in die Lerninhalte in der Berufsschule integrieren.</a:t>
            </a:r>
          </a:p>
        </p:txBody>
      </p:sp>
      <p:sp>
        <p:nvSpPr>
          <p:cNvPr id="4" name="Datumsplatzhalter 3">
            <a:extLst>
              <a:ext uri="{FF2B5EF4-FFF2-40B4-BE49-F238E27FC236}">
                <a16:creationId xmlns:a16="http://schemas.microsoft.com/office/drawing/2014/main" id="{D7665D19-E225-221E-E1E9-C70974F7ACD5}"/>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1756918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6B910-B430-5B7E-90D2-AA61706BE444}"/>
            </a:ext>
          </a:extLst>
        </p:cNvPr>
        <p:cNvGrpSpPr/>
        <p:nvPr/>
      </p:nvGrpSpPr>
      <p:grpSpPr>
        <a:xfrm>
          <a:off x="0" y="0"/>
          <a:ext cx="0" cy="0"/>
          <a:chOff x="0" y="0"/>
          <a:chExt cx="0" cy="0"/>
        </a:xfrm>
      </p:grpSpPr>
      <p:sp>
        <p:nvSpPr>
          <p:cNvPr id="9" name="Titel 8">
            <a:extLst>
              <a:ext uri="{FF2B5EF4-FFF2-40B4-BE49-F238E27FC236}">
                <a16:creationId xmlns:a16="http://schemas.microsoft.com/office/drawing/2014/main" id="{332B1957-F2B7-2DBE-1C31-9639776F36E0}"/>
              </a:ext>
            </a:extLst>
          </p:cNvPr>
          <p:cNvSpPr>
            <a:spLocks noGrp="1"/>
          </p:cNvSpPr>
          <p:nvPr>
            <p:ph type="ctrTitle"/>
          </p:nvPr>
        </p:nvSpPr>
        <p:spPr/>
        <p:txBody>
          <a:bodyPr/>
          <a:lstStyle/>
          <a:p>
            <a:pPr algn="l"/>
            <a:r>
              <a:rPr lang="de-DE" dirty="0"/>
              <a:t>Fragen an Ausbilder/innen</a:t>
            </a:r>
          </a:p>
        </p:txBody>
      </p:sp>
      <p:sp>
        <p:nvSpPr>
          <p:cNvPr id="10" name="Untertitel 9">
            <a:extLst>
              <a:ext uri="{FF2B5EF4-FFF2-40B4-BE49-F238E27FC236}">
                <a16:creationId xmlns:a16="http://schemas.microsoft.com/office/drawing/2014/main" id="{5E1DB9FA-2417-5B78-66B7-C1B608F2193B}"/>
              </a:ext>
            </a:extLst>
          </p:cNvPr>
          <p:cNvSpPr>
            <a:spLocks noGrp="1"/>
          </p:cNvSpPr>
          <p:nvPr>
            <p:ph type="subTitle" idx="1"/>
          </p:nvPr>
        </p:nvSpPr>
        <p:spPr>
          <a:xfrm>
            <a:off x="192973" y="1913860"/>
            <a:ext cx="8962902" cy="4106930"/>
          </a:xfrm>
        </p:spPr>
        <p:txBody>
          <a:bodyPr>
            <a:normAutofit/>
          </a:bodyPr>
          <a:lstStyle/>
          <a:p>
            <a:pPr algn="l"/>
            <a:r>
              <a:rPr lang="de-DE" dirty="0"/>
              <a:t> Sonstiges</a:t>
            </a:r>
          </a:p>
          <a:p>
            <a:pPr marL="0" indent="0" algn="l">
              <a:buNone/>
            </a:pPr>
            <a:endParaRPr lang="de-DE" dirty="0"/>
          </a:p>
          <a:p>
            <a:pPr lvl="1" algn="l"/>
            <a:r>
              <a:rPr lang="de-DE" dirty="0"/>
              <a:t>Vielleicht wäre ein Onlineportal welches für Ausbildende, Ausbilder und Reeder zugänglich ist sinnvoll, um die oben genannten Punkte für alle Transparent zu machen und Neuheiten/ Veränderungen schneller kommunizieren zu können.</a:t>
            </a:r>
          </a:p>
          <a:p>
            <a:pPr lvl="1" algn="l"/>
            <a:r>
              <a:rPr lang="de-DE" dirty="0"/>
              <a:t>Bitte weiterhin Leute aus der Fahrt fragen, was wichtig ist.</a:t>
            </a:r>
          </a:p>
          <a:p>
            <a:pPr lvl="1" algn="l"/>
            <a:r>
              <a:rPr lang="de-DE"/>
              <a:t>Mit einer relativ hohen Anzahl an Auszubildenden und laufenden Besatzungswechsel haben Offiziere es schwer den Überblick über den Ausbildungsstand einzelner Auszubildenden zu behalten</a:t>
            </a:r>
            <a:endParaRPr lang="de-DE" dirty="0"/>
          </a:p>
        </p:txBody>
      </p:sp>
      <p:sp>
        <p:nvSpPr>
          <p:cNvPr id="4" name="Datumsplatzhalter 3">
            <a:extLst>
              <a:ext uri="{FF2B5EF4-FFF2-40B4-BE49-F238E27FC236}">
                <a16:creationId xmlns:a16="http://schemas.microsoft.com/office/drawing/2014/main" id="{34AA4B89-D750-73B7-7CEE-815304033507}"/>
              </a:ext>
            </a:extLst>
          </p:cNvPr>
          <p:cNvSpPr>
            <a:spLocks noGrp="1"/>
          </p:cNvSpPr>
          <p:nvPr>
            <p:ph type="dt" sz="half" idx="10"/>
          </p:nvPr>
        </p:nvSpPr>
        <p:spPr/>
        <p:txBody>
          <a:bodyPr/>
          <a:lstStyle/>
          <a:p>
            <a:fld id="{6668049D-F79C-4BB2-AFA6-CF813C0E9905}" type="datetime1">
              <a:rPr lang="de-DE" smtClean="0"/>
              <a:t>18.03.2025</a:t>
            </a:fld>
            <a:endParaRPr lang="en-US" dirty="0"/>
          </a:p>
        </p:txBody>
      </p:sp>
    </p:spTree>
    <p:extLst>
      <p:ext uri="{BB962C8B-B14F-4D97-AF65-F5344CB8AC3E}">
        <p14:creationId xmlns:p14="http://schemas.microsoft.com/office/powerpoint/2010/main" val="263304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79E6-FA53-1308-92C0-38D637263C4F}"/>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A55BA42D-94BF-DA50-9CFA-B20A4F5C0032}"/>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7D80AAF7-DA98-47BF-D497-6F179EC00798}"/>
              </a:ext>
            </a:extLst>
          </p:cNvPr>
          <p:cNvSpPr>
            <a:spLocks noGrp="1"/>
          </p:cNvSpPr>
          <p:nvPr>
            <p:ph type="pic" sz="quarter" idx="12"/>
          </p:nvPr>
        </p:nvSpPr>
        <p:spPr>
          <a:xfrm>
            <a:off x="342900" y="1672936"/>
            <a:ext cx="7928264" cy="4177146"/>
          </a:xfrm>
        </p:spPr>
        <p:txBody>
          <a:bodyPr>
            <a:normAutofit/>
          </a:bodyPr>
          <a:lstStyle/>
          <a:p>
            <a:r>
              <a:rPr lang="de-DE" dirty="0"/>
              <a:t> Fahrtgebiete</a:t>
            </a:r>
          </a:p>
        </p:txBody>
      </p:sp>
      <p:sp>
        <p:nvSpPr>
          <p:cNvPr id="31" name="Datumsplatzhalter 3">
            <a:extLst>
              <a:ext uri="{FF2B5EF4-FFF2-40B4-BE49-F238E27FC236}">
                <a16:creationId xmlns:a16="http://schemas.microsoft.com/office/drawing/2014/main" id="{0A76EE13-1009-2589-4AD9-E113F89DD51C}"/>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4" name="Grafik 3">
            <a:extLst>
              <a:ext uri="{FF2B5EF4-FFF2-40B4-BE49-F238E27FC236}">
                <a16:creationId xmlns:a16="http://schemas.microsoft.com/office/drawing/2014/main" id="{A0AC4606-E77A-4E29-8797-3E98009F3D95}"/>
              </a:ext>
            </a:extLst>
          </p:cNvPr>
          <p:cNvPicPr>
            <a:picLocks noChangeAspect="1"/>
          </p:cNvPicPr>
          <p:nvPr/>
        </p:nvPicPr>
        <p:blipFill>
          <a:blip r:embed="rId2"/>
          <a:stretch>
            <a:fillRect/>
          </a:stretch>
        </p:blipFill>
        <p:spPr>
          <a:xfrm>
            <a:off x="695170" y="2626647"/>
            <a:ext cx="3969381" cy="2052460"/>
          </a:xfrm>
          <a:prstGeom prst="rect">
            <a:avLst/>
          </a:prstGeom>
        </p:spPr>
      </p:pic>
      <p:pic>
        <p:nvPicPr>
          <p:cNvPr id="7" name="Grafik 6">
            <a:extLst>
              <a:ext uri="{FF2B5EF4-FFF2-40B4-BE49-F238E27FC236}">
                <a16:creationId xmlns:a16="http://schemas.microsoft.com/office/drawing/2014/main" id="{51DC525A-B3E9-F620-A3BB-2D1A310A8664}"/>
              </a:ext>
            </a:extLst>
          </p:cNvPr>
          <p:cNvPicPr>
            <a:picLocks noChangeAspect="1"/>
          </p:cNvPicPr>
          <p:nvPr/>
        </p:nvPicPr>
        <p:blipFill>
          <a:blip r:embed="rId3"/>
          <a:stretch>
            <a:fillRect/>
          </a:stretch>
        </p:blipFill>
        <p:spPr>
          <a:xfrm>
            <a:off x="4577578" y="1638202"/>
            <a:ext cx="3693586" cy="3040905"/>
          </a:xfrm>
          <a:prstGeom prst="rect">
            <a:avLst/>
          </a:prstGeom>
        </p:spPr>
      </p:pic>
    </p:spTree>
    <p:extLst>
      <p:ext uri="{BB962C8B-B14F-4D97-AF65-F5344CB8AC3E}">
        <p14:creationId xmlns:p14="http://schemas.microsoft.com/office/powerpoint/2010/main" val="414469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9794-41B8-D9EB-D0FF-2D3DAE6A47C5}"/>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E6DEBD14-B832-7BC1-6506-678FDB1ED02F}"/>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4BD499CE-57F2-D211-E934-BD9A5E8734FB}"/>
              </a:ext>
            </a:extLst>
          </p:cNvPr>
          <p:cNvSpPr>
            <a:spLocks noGrp="1"/>
          </p:cNvSpPr>
          <p:nvPr>
            <p:ph type="pic" sz="quarter" idx="12"/>
          </p:nvPr>
        </p:nvSpPr>
        <p:spPr>
          <a:xfrm>
            <a:off x="225423" y="1555173"/>
            <a:ext cx="7928264" cy="4177146"/>
          </a:xfrm>
        </p:spPr>
        <p:txBody>
          <a:bodyPr>
            <a:normAutofit/>
          </a:bodyPr>
          <a:lstStyle/>
          <a:p>
            <a:r>
              <a:rPr lang="de-DE" dirty="0"/>
              <a:t> Vermittlung von theoretischen Inhalten</a:t>
            </a:r>
          </a:p>
        </p:txBody>
      </p:sp>
      <p:sp>
        <p:nvSpPr>
          <p:cNvPr id="31" name="Datumsplatzhalter 3">
            <a:extLst>
              <a:ext uri="{FF2B5EF4-FFF2-40B4-BE49-F238E27FC236}">
                <a16:creationId xmlns:a16="http://schemas.microsoft.com/office/drawing/2014/main" id="{2933D433-A2B3-B229-9A8E-C8001F0318CB}"/>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0CCBEB39-A962-AD59-4BEA-5E100E6E2401}"/>
              </a:ext>
            </a:extLst>
          </p:cNvPr>
          <p:cNvPicPr>
            <a:picLocks noChangeAspect="1"/>
          </p:cNvPicPr>
          <p:nvPr/>
        </p:nvPicPr>
        <p:blipFill>
          <a:blip r:embed="rId2"/>
          <a:stretch>
            <a:fillRect/>
          </a:stretch>
        </p:blipFill>
        <p:spPr>
          <a:xfrm>
            <a:off x="886198" y="3044361"/>
            <a:ext cx="2152950" cy="1324160"/>
          </a:xfrm>
          <a:prstGeom prst="rect">
            <a:avLst/>
          </a:prstGeom>
        </p:spPr>
      </p:pic>
      <p:pic>
        <p:nvPicPr>
          <p:cNvPr id="5" name="Grafik 4">
            <a:extLst>
              <a:ext uri="{FF2B5EF4-FFF2-40B4-BE49-F238E27FC236}">
                <a16:creationId xmlns:a16="http://schemas.microsoft.com/office/drawing/2014/main" id="{D9DC1BD0-95E4-3804-08D1-9D800CE627BC}"/>
              </a:ext>
            </a:extLst>
          </p:cNvPr>
          <p:cNvPicPr>
            <a:picLocks noChangeAspect="1"/>
          </p:cNvPicPr>
          <p:nvPr/>
        </p:nvPicPr>
        <p:blipFill>
          <a:blip r:embed="rId3"/>
          <a:stretch>
            <a:fillRect/>
          </a:stretch>
        </p:blipFill>
        <p:spPr>
          <a:xfrm>
            <a:off x="3482379" y="2481130"/>
            <a:ext cx="4671308" cy="2151830"/>
          </a:xfrm>
          <a:prstGeom prst="rect">
            <a:avLst/>
          </a:prstGeom>
        </p:spPr>
      </p:pic>
    </p:spTree>
    <p:extLst>
      <p:ext uri="{BB962C8B-B14F-4D97-AF65-F5344CB8AC3E}">
        <p14:creationId xmlns:p14="http://schemas.microsoft.com/office/powerpoint/2010/main" val="1089264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C2634-F32F-1C41-1CE8-CFF0B4D26868}"/>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225130B6-0124-C158-AB38-1AD148EF991C}"/>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A919924A-DDC7-B680-A2F9-06465389DC17}"/>
              </a:ext>
            </a:extLst>
          </p:cNvPr>
          <p:cNvSpPr>
            <a:spLocks noGrp="1"/>
          </p:cNvSpPr>
          <p:nvPr>
            <p:ph type="pic" sz="quarter" idx="12"/>
          </p:nvPr>
        </p:nvSpPr>
        <p:spPr>
          <a:xfrm>
            <a:off x="220729" y="1496291"/>
            <a:ext cx="7928264" cy="4177146"/>
          </a:xfrm>
        </p:spPr>
        <p:txBody>
          <a:bodyPr>
            <a:normAutofit/>
          </a:bodyPr>
          <a:lstStyle/>
          <a:p>
            <a:r>
              <a:rPr lang="de-DE" dirty="0"/>
              <a:t> Vermittlung von praktischen Inhalten</a:t>
            </a:r>
          </a:p>
        </p:txBody>
      </p:sp>
      <p:sp>
        <p:nvSpPr>
          <p:cNvPr id="31" name="Datumsplatzhalter 3">
            <a:extLst>
              <a:ext uri="{FF2B5EF4-FFF2-40B4-BE49-F238E27FC236}">
                <a16:creationId xmlns:a16="http://schemas.microsoft.com/office/drawing/2014/main" id="{8B8A4255-996B-8BF2-C270-A7F8D9A15CA2}"/>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98FA547B-A830-CB21-A3D1-A68CF819D36B}"/>
              </a:ext>
            </a:extLst>
          </p:cNvPr>
          <p:cNvPicPr>
            <a:picLocks noChangeAspect="1"/>
          </p:cNvPicPr>
          <p:nvPr/>
        </p:nvPicPr>
        <p:blipFill>
          <a:blip r:embed="rId2"/>
          <a:stretch>
            <a:fillRect/>
          </a:stretch>
        </p:blipFill>
        <p:spPr>
          <a:xfrm>
            <a:off x="480232" y="2799053"/>
            <a:ext cx="2847267" cy="1924912"/>
          </a:xfrm>
          <a:prstGeom prst="rect">
            <a:avLst/>
          </a:prstGeom>
        </p:spPr>
      </p:pic>
      <p:pic>
        <p:nvPicPr>
          <p:cNvPr id="4" name="Grafik 3">
            <a:extLst>
              <a:ext uri="{FF2B5EF4-FFF2-40B4-BE49-F238E27FC236}">
                <a16:creationId xmlns:a16="http://schemas.microsoft.com/office/drawing/2014/main" id="{FA19D152-91AB-302E-18DB-0B8390D75EE4}"/>
              </a:ext>
            </a:extLst>
          </p:cNvPr>
          <p:cNvPicPr>
            <a:picLocks noChangeAspect="1"/>
          </p:cNvPicPr>
          <p:nvPr/>
        </p:nvPicPr>
        <p:blipFill>
          <a:blip r:embed="rId3"/>
          <a:stretch>
            <a:fillRect/>
          </a:stretch>
        </p:blipFill>
        <p:spPr>
          <a:xfrm>
            <a:off x="3570785" y="2322256"/>
            <a:ext cx="5050430" cy="2525215"/>
          </a:xfrm>
          <a:prstGeom prst="rect">
            <a:avLst/>
          </a:prstGeom>
        </p:spPr>
      </p:pic>
    </p:spTree>
    <p:extLst>
      <p:ext uri="{BB962C8B-B14F-4D97-AF65-F5344CB8AC3E}">
        <p14:creationId xmlns:p14="http://schemas.microsoft.com/office/powerpoint/2010/main" val="297659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528AF-CFE1-C654-13BB-A57655B3AAA7}"/>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9E8817F7-F1E1-4C4F-BDBC-0D7D045FA939}"/>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FC9FDB17-98A1-EFCE-1253-57527E3A0683}"/>
              </a:ext>
            </a:extLst>
          </p:cNvPr>
          <p:cNvSpPr>
            <a:spLocks noGrp="1"/>
          </p:cNvSpPr>
          <p:nvPr>
            <p:ph type="pic" sz="quarter" idx="12"/>
          </p:nvPr>
        </p:nvSpPr>
        <p:spPr>
          <a:xfrm>
            <a:off x="342900" y="1672936"/>
            <a:ext cx="7928264" cy="4177146"/>
          </a:xfrm>
        </p:spPr>
        <p:txBody>
          <a:bodyPr>
            <a:normAutofit/>
          </a:bodyPr>
          <a:lstStyle/>
          <a:p>
            <a:r>
              <a:rPr lang="de-DE" dirty="0"/>
              <a:t> Betreuung durch Ausbilder*innen an Bord</a:t>
            </a:r>
          </a:p>
        </p:txBody>
      </p:sp>
      <p:sp>
        <p:nvSpPr>
          <p:cNvPr id="31" name="Datumsplatzhalter 3">
            <a:extLst>
              <a:ext uri="{FF2B5EF4-FFF2-40B4-BE49-F238E27FC236}">
                <a16:creationId xmlns:a16="http://schemas.microsoft.com/office/drawing/2014/main" id="{96EF6C4C-D6DB-478D-625B-7FE50889F3C9}"/>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A602E7E3-4E60-FFC4-3841-CA68D4810443}"/>
              </a:ext>
            </a:extLst>
          </p:cNvPr>
          <p:cNvPicPr>
            <a:picLocks noChangeAspect="1"/>
          </p:cNvPicPr>
          <p:nvPr/>
        </p:nvPicPr>
        <p:blipFill>
          <a:blip r:embed="rId2"/>
          <a:stretch>
            <a:fillRect/>
          </a:stretch>
        </p:blipFill>
        <p:spPr>
          <a:xfrm>
            <a:off x="342900" y="2893868"/>
            <a:ext cx="3657600" cy="2591484"/>
          </a:xfrm>
          <a:prstGeom prst="rect">
            <a:avLst/>
          </a:prstGeom>
        </p:spPr>
      </p:pic>
      <p:pic>
        <p:nvPicPr>
          <p:cNvPr id="6" name="Grafik 5">
            <a:extLst>
              <a:ext uri="{FF2B5EF4-FFF2-40B4-BE49-F238E27FC236}">
                <a16:creationId xmlns:a16="http://schemas.microsoft.com/office/drawing/2014/main" id="{60F17C03-A7DD-3B9A-7FB1-10815143C38C}"/>
              </a:ext>
            </a:extLst>
          </p:cNvPr>
          <p:cNvPicPr>
            <a:picLocks noChangeAspect="1"/>
          </p:cNvPicPr>
          <p:nvPr/>
        </p:nvPicPr>
        <p:blipFill>
          <a:blip r:embed="rId3"/>
          <a:stretch>
            <a:fillRect/>
          </a:stretch>
        </p:blipFill>
        <p:spPr>
          <a:xfrm>
            <a:off x="3640950" y="2717223"/>
            <a:ext cx="4910099" cy="2164907"/>
          </a:xfrm>
          <a:prstGeom prst="rect">
            <a:avLst/>
          </a:prstGeom>
        </p:spPr>
      </p:pic>
    </p:spTree>
    <p:extLst>
      <p:ext uri="{BB962C8B-B14F-4D97-AF65-F5344CB8AC3E}">
        <p14:creationId xmlns:p14="http://schemas.microsoft.com/office/powerpoint/2010/main" val="1255953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3C7BF-D158-9AC0-CB38-5ACD59781AAB}"/>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F155FE5C-814D-1A4F-007C-EE7D94F8AEF9}"/>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0FC032ED-1F2A-57B6-3EF0-F9C54F90CAFF}"/>
              </a:ext>
            </a:extLst>
          </p:cNvPr>
          <p:cNvSpPr>
            <a:spLocks noGrp="1"/>
          </p:cNvSpPr>
          <p:nvPr>
            <p:ph type="pic" sz="quarter" idx="12"/>
          </p:nvPr>
        </p:nvSpPr>
        <p:spPr>
          <a:xfrm>
            <a:off x="342900" y="1672936"/>
            <a:ext cx="7928264" cy="4177146"/>
          </a:xfrm>
        </p:spPr>
        <p:txBody>
          <a:bodyPr>
            <a:normAutofit/>
          </a:bodyPr>
          <a:lstStyle/>
          <a:p>
            <a:r>
              <a:rPr lang="de-DE" dirty="0"/>
              <a:t> Betreuung durch Reederei</a:t>
            </a:r>
          </a:p>
        </p:txBody>
      </p:sp>
      <p:sp>
        <p:nvSpPr>
          <p:cNvPr id="31" name="Datumsplatzhalter 3">
            <a:extLst>
              <a:ext uri="{FF2B5EF4-FFF2-40B4-BE49-F238E27FC236}">
                <a16:creationId xmlns:a16="http://schemas.microsoft.com/office/drawing/2014/main" id="{AAE62138-D6AA-3D9C-B269-D0018D5847F9}"/>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20AAD82A-16AE-CB84-6080-7C25FB394696}"/>
              </a:ext>
            </a:extLst>
          </p:cNvPr>
          <p:cNvPicPr>
            <a:picLocks noChangeAspect="1"/>
          </p:cNvPicPr>
          <p:nvPr/>
        </p:nvPicPr>
        <p:blipFill>
          <a:blip r:embed="rId2"/>
          <a:stretch>
            <a:fillRect/>
          </a:stretch>
        </p:blipFill>
        <p:spPr>
          <a:xfrm>
            <a:off x="220729" y="3162940"/>
            <a:ext cx="3291758" cy="1731751"/>
          </a:xfrm>
          <a:prstGeom prst="rect">
            <a:avLst/>
          </a:prstGeom>
        </p:spPr>
      </p:pic>
      <p:pic>
        <p:nvPicPr>
          <p:cNvPr id="4" name="Grafik 3">
            <a:extLst>
              <a:ext uri="{FF2B5EF4-FFF2-40B4-BE49-F238E27FC236}">
                <a16:creationId xmlns:a16="http://schemas.microsoft.com/office/drawing/2014/main" id="{0BD9A1C2-DA1A-4D21-F9B2-097DCE1870F5}"/>
              </a:ext>
            </a:extLst>
          </p:cNvPr>
          <p:cNvPicPr>
            <a:picLocks noChangeAspect="1"/>
          </p:cNvPicPr>
          <p:nvPr/>
        </p:nvPicPr>
        <p:blipFill>
          <a:blip r:embed="rId3"/>
          <a:stretch>
            <a:fillRect/>
          </a:stretch>
        </p:blipFill>
        <p:spPr>
          <a:xfrm>
            <a:off x="3512487" y="2557110"/>
            <a:ext cx="5158235" cy="2408798"/>
          </a:xfrm>
          <a:prstGeom prst="rect">
            <a:avLst/>
          </a:prstGeom>
        </p:spPr>
      </p:pic>
    </p:spTree>
    <p:extLst>
      <p:ext uri="{BB962C8B-B14F-4D97-AF65-F5344CB8AC3E}">
        <p14:creationId xmlns:p14="http://schemas.microsoft.com/office/powerpoint/2010/main" val="2281744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7C7D0-9A1B-3AAA-6347-B7CF1ACE94BA}"/>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65EBAAFC-5B11-5BBF-F33C-33BECDA45568}"/>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B75B1B06-2885-E242-0F0E-958C17F11DE2}"/>
              </a:ext>
            </a:extLst>
          </p:cNvPr>
          <p:cNvSpPr>
            <a:spLocks noGrp="1"/>
          </p:cNvSpPr>
          <p:nvPr>
            <p:ph type="pic" sz="quarter" idx="12"/>
          </p:nvPr>
        </p:nvSpPr>
        <p:spPr>
          <a:xfrm>
            <a:off x="342900" y="1672936"/>
            <a:ext cx="7928264" cy="4177146"/>
          </a:xfrm>
        </p:spPr>
        <p:txBody>
          <a:bodyPr>
            <a:normAutofit/>
          </a:bodyPr>
          <a:lstStyle/>
          <a:p>
            <a:r>
              <a:rPr lang="de-DE" dirty="0"/>
              <a:t> Kontakt/Betreuung durch BBS</a:t>
            </a:r>
          </a:p>
        </p:txBody>
      </p:sp>
      <p:sp>
        <p:nvSpPr>
          <p:cNvPr id="31" name="Datumsplatzhalter 3">
            <a:extLst>
              <a:ext uri="{FF2B5EF4-FFF2-40B4-BE49-F238E27FC236}">
                <a16:creationId xmlns:a16="http://schemas.microsoft.com/office/drawing/2014/main" id="{9044288C-D68E-C92D-637A-DEA80A7D0692}"/>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3" name="Grafik 2">
            <a:extLst>
              <a:ext uri="{FF2B5EF4-FFF2-40B4-BE49-F238E27FC236}">
                <a16:creationId xmlns:a16="http://schemas.microsoft.com/office/drawing/2014/main" id="{807F8AAB-3B5F-A744-AE7F-A8B57326F6C4}"/>
              </a:ext>
            </a:extLst>
          </p:cNvPr>
          <p:cNvPicPr>
            <a:picLocks noChangeAspect="1"/>
          </p:cNvPicPr>
          <p:nvPr/>
        </p:nvPicPr>
        <p:blipFill>
          <a:blip r:embed="rId2"/>
          <a:stretch>
            <a:fillRect/>
          </a:stretch>
        </p:blipFill>
        <p:spPr>
          <a:xfrm>
            <a:off x="342900" y="2723091"/>
            <a:ext cx="2939935" cy="2076835"/>
          </a:xfrm>
          <a:prstGeom prst="rect">
            <a:avLst/>
          </a:prstGeom>
        </p:spPr>
      </p:pic>
      <p:pic>
        <p:nvPicPr>
          <p:cNvPr id="6" name="Grafik 5">
            <a:extLst>
              <a:ext uri="{FF2B5EF4-FFF2-40B4-BE49-F238E27FC236}">
                <a16:creationId xmlns:a16="http://schemas.microsoft.com/office/drawing/2014/main" id="{18012580-F888-1523-F651-2A918F58B41A}"/>
              </a:ext>
            </a:extLst>
          </p:cNvPr>
          <p:cNvPicPr>
            <a:picLocks noChangeAspect="1"/>
          </p:cNvPicPr>
          <p:nvPr/>
        </p:nvPicPr>
        <p:blipFill>
          <a:blip r:embed="rId3"/>
          <a:stretch>
            <a:fillRect/>
          </a:stretch>
        </p:blipFill>
        <p:spPr>
          <a:xfrm>
            <a:off x="3282835" y="2124571"/>
            <a:ext cx="5225951" cy="2675355"/>
          </a:xfrm>
          <a:prstGeom prst="rect">
            <a:avLst/>
          </a:prstGeom>
        </p:spPr>
      </p:pic>
    </p:spTree>
    <p:extLst>
      <p:ext uri="{BB962C8B-B14F-4D97-AF65-F5344CB8AC3E}">
        <p14:creationId xmlns:p14="http://schemas.microsoft.com/office/powerpoint/2010/main" val="1225003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A8060-C72C-F2A3-6B2B-ED025EB789E1}"/>
            </a:ext>
          </a:extLst>
        </p:cNvPr>
        <p:cNvGrpSpPr/>
        <p:nvPr/>
      </p:nvGrpSpPr>
      <p:grpSpPr>
        <a:xfrm>
          <a:off x="0" y="0"/>
          <a:ext cx="0" cy="0"/>
          <a:chOff x="0" y="0"/>
          <a:chExt cx="0" cy="0"/>
        </a:xfrm>
      </p:grpSpPr>
      <p:sp>
        <p:nvSpPr>
          <p:cNvPr id="28" name="Titel 27">
            <a:extLst>
              <a:ext uri="{FF2B5EF4-FFF2-40B4-BE49-F238E27FC236}">
                <a16:creationId xmlns:a16="http://schemas.microsoft.com/office/drawing/2014/main" id="{6E2CCAF5-B78A-899F-F155-1F8613923E49}"/>
              </a:ext>
            </a:extLst>
          </p:cNvPr>
          <p:cNvSpPr>
            <a:spLocks noGrp="1"/>
          </p:cNvSpPr>
          <p:nvPr>
            <p:ph type="title"/>
          </p:nvPr>
        </p:nvSpPr>
        <p:spPr/>
        <p:txBody>
          <a:bodyPr/>
          <a:lstStyle/>
          <a:p>
            <a:r>
              <a:rPr lang="de-DE" dirty="0"/>
              <a:t>Fragen an Auszubildende</a:t>
            </a:r>
          </a:p>
        </p:txBody>
      </p:sp>
      <p:sp>
        <p:nvSpPr>
          <p:cNvPr id="29" name="Bildplatzhalter 28">
            <a:extLst>
              <a:ext uri="{FF2B5EF4-FFF2-40B4-BE49-F238E27FC236}">
                <a16:creationId xmlns:a16="http://schemas.microsoft.com/office/drawing/2014/main" id="{9AD1B4C9-BFC3-32C4-9B9F-F28EC02CB3D1}"/>
              </a:ext>
            </a:extLst>
          </p:cNvPr>
          <p:cNvSpPr>
            <a:spLocks noGrp="1"/>
          </p:cNvSpPr>
          <p:nvPr>
            <p:ph type="pic" sz="quarter" idx="12"/>
          </p:nvPr>
        </p:nvSpPr>
        <p:spPr>
          <a:xfrm>
            <a:off x="342899" y="1672936"/>
            <a:ext cx="8412793" cy="4177146"/>
          </a:xfrm>
        </p:spPr>
        <p:txBody>
          <a:bodyPr>
            <a:normAutofit/>
          </a:bodyPr>
          <a:lstStyle/>
          <a:p>
            <a:r>
              <a:rPr lang="de-DE" dirty="0"/>
              <a:t> Welche Verbesserungsvorschläge im Rahmen der Überarbeitung des STCW-Übereinkommens hältst Du für sinnvoll? </a:t>
            </a:r>
          </a:p>
        </p:txBody>
      </p:sp>
      <p:sp>
        <p:nvSpPr>
          <p:cNvPr id="31" name="Datumsplatzhalter 3">
            <a:extLst>
              <a:ext uri="{FF2B5EF4-FFF2-40B4-BE49-F238E27FC236}">
                <a16:creationId xmlns:a16="http://schemas.microsoft.com/office/drawing/2014/main" id="{86BB69B7-73E5-C703-8870-282E423CFAC6}"/>
              </a:ext>
            </a:extLst>
          </p:cNvPr>
          <p:cNvSpPr>
            <a:spLocks noGrp="1"/>
          </p:cNvSpPr>
          <p:nvPr>
            <p:ph type="dt" sz="half" idx="10"/>
          </p:nvPr>
        </p:nvSpPr>
        <p:spPr>
          <a:xfrm>
            <a:off x="11006324" y="167229"/>
            <a:ext cx="1027690" cy="365125"/>
          </a:xfrm>
        </p:spPr>
        <p:txBody>
          <a:bodyPr/>
          <a:lstStyle/>
          <a:p>
            <a:fld id="{6668049D-F79C-4BB2-AFA6-CF813C0E9905}" type="datetime1">
              <a:rPr lang="de-DE" smtClean="0"/>
              <a:t>18.03.2025</a:t>
            </a:fld>
            <a:endParaRPr lang="en-US" dirty="0"/>
          </a:p>
        </p:txBody>
      </p:sp>
      <p:pic>
        <p:nvPicPr>
          <p:cNvPr id="4" name="Grafik 3">
            <a:extLst>
              <a:ext uri="{FF2B5EF4-FFF2-40B4-BE49-F238E27FC236}">
                <a16:creationId xmlns:a16="http://schemas.microsoft.com/office/drawing/2014/main" id="{AE60E5DB-672D-41D4-197B-274D13540FA1}"/>
              </a:ext>
            </a:extLst>
          </p:cNvPr>
          <p:cNvPicPr>
            <a:picLocks noChangeAspect="1"/>
          </p:cNvPicPr>
          <p:nvPr/>
        </p:nvPicPr>
        <p:blipFill>
          <a:blip r:embed="rId3"/>
          <a:stretch>
            <a:fillRect/>
          </a:stretch>
        </p:blipFill>
        <p:spPr>
          <a:xfrm>
            <a:off x="709698" y="3048681"/>
            <a:ext cx="6188407" cy="2801401"/>
          </a:xfrm>
          <a:prstGeom prst="rect">
            <a:avLst/>
          </a:prstGeom>
        </p:spPr>
      </p:pic>
    </p:spTree>
    <p:extLst>
      <p:ext uri="{BB962C8B-B14F-4D97-AF65-F5344CB8AC3E}">
        <p14:creationId xmlns:p14="http://schemas.microsoft.com/office/powerpoint/2010/main" val="3995817003"/>
      </p:ext>
    </p:extLst>
  </p:cSld>
  <p:clrMapOvr>
    <a:masterClrMapping/>
  </p:clrMapOvr>
</p:sld>
</file>

<file path=ppt/theme/theme1.xml><?xml version="1.0" encoding="utf-8"?>
<a:theme xmlns:a="http://schemas.openxmlformats.org/drawingml/2006/main" name="Office">
  <a:themeElements>
    <a:clrScheme name="MachMeer Master-Farbsettinh">
      <a:dk1>
        <a:srgbClr val="0B6FA1"/>
      </a:dk1>
      <a:lt1>
        <a:sysClr val="window" lastClr="FFFFFF"/>
      </a:lt1>
      <a:dk2>
        <a:srgbClr val="005498"/>
      </a:dk2>
      <a:lt2>
        <a:srgbClr val="FFFFFF"/>
      </a:lt2>
      <a:accent1>
        <a:srgbClr val="4B87B6"/>
      </a:accent1>
      <a:accent2>
        <a:srgbClr val="D01623"/>
      </a:accent2>
      <a:accent3>
        <a:srgbClr val="A5A5A5"/>
      </a:accent3>
      <a:accent4>
        <a:srgbClr val="FFD965"/>
      </a:accent4>
      <a:accent5>
        <a:srgbClr val="5B9BD5"/>
      </a:accent5>
      <a:accent6>
        <a:srgbClr val="C2DFFD"/>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1587</Words>
  <Application>Microsoft Office PowerPoint</Application>
  <PresentationFormat>Breitbild</PresentationFormat>
  <Paragraphs>176</Paragraphs>
  <Slides>27</Slides>
  <Notes>13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27</vt:i4>
      </vt:variant>
    </vt:vector>
  </HeadingPairs>
  <TitlesOfParts>
    <vt:vector size="31" baseType="lpstr">
      <vt:lpstr>Arial</vt:lpstr>
      <vt:lpstr>Calibri</vt:lpstr>
      <vt:lpstr>Segoe UI</vt:lpstr>
      <vt:lpstr>Office</vt:lpstr>
      <vt:lpstr>Umfrage zur Verbesserung  der Ausbildung an Bord</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Auszubildende</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lpstr>Fragen an Ausbilder/innen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Svenja Scherer</dc:creator>
  <cp:lastModifiedBy>Mike Meyer</cp:lastModifiedBy>
  <cp:revision>19</cp:revision>
  <dcterms:created xsi:type="dcterms:W3CDTF">2022-04-01T08:57:54Z</dcterms:created>
  <dcterms:modified xsi:type="dcterms:W3CDTF">2025-03-18T13:17:48Z</dcterms:modified>
</cp:coreProperties>
</file>